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3" d="100"/>
          <a:sy n="63" d="100"/>
        </p:scale>
        <p:origin x="780" y="-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114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217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78240" y="-2011680"/>
            <a:ext cx="5943600" cy="5943600"/>
          </a:xfrm>
          <a:prstGeom prst="ellipse">
            <a:avLst/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9875520" y="-914400"/>
            <a:ext cx="3291840" cy="329184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822960" y="233172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822960" y="2743200"/>
            <a:ext cx="98755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Engineering Ecosystem</a:t>
            </a:r>
            <a:endParaRPr lang="en-US" sz="4400" dirty="0"/>
          </a:p>
          <a:p>
            <a:pPr marL="0" indent="0">
              <a:lnSpc>
                <a:spcPts val="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South Asia Needs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822960" y="4434840"/>
            <a:ext cx="8686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Connecting students, mentors, and universities through real-world engineering.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822960" y="5074920"/>
            <a:ext cx="1828800" cy="0"/>
          </a:xfrm>
          <a:prstGeom prst="line">
            <a:avLst/>
          </a:prstGeom>
          <a:noFill/>
          <a:ln w="25400">
            <a:solidFill>
              <a:srgbClr val="FF6A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822960" y="59893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online office hours to in-person hackathons — one platform, one community.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4572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David Ibrahim  |  Founder, EmberGround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217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4114800"/>
            <a:ext cx="5486400" cy="5486400"/>
          </a:xfrm>
          <a:prstGeom prst="ellipse">
            <a:avLst/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548640" y="384048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658368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Let's Build the Future Together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737360"/>
            <a:ext cx="5212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NEED FROM YOU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2148840"/>
            <a:ext cx="52120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700"/>
              </a:lnSpc>
              <a:spcAft>
                <a:spcPts val="10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to your engineering students (CS department or Discord/WhatsApp groups)</a:t>
            </a:r>
            <a:endParaRPr lang="en-US" sz="1250" dirty="0"/>
          </a:p>
          <a:p>
            <a:pPr marL="342900" indent="-342900">
              <a:lnSpc>
                <a:spcPts val="1700"/>
              </a:lnSpc>
              <a:spcAft>
                <a:spcPts val="10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point of contact — faculty coordinator or student ambassador lead</a:t>
            </a:r>
            <a:endParaRPr lang="en-US" sz="1250" dirty="0"/>
          </a:p>
          <a:p>
            <a:pPr marL="342900" indent="-342900">
              <a:lnSpc>
                <a:spcPts val="1700"/>
              </a:lnSpc>
              <a:spcAft>
                <a:spcPts val="10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 to host virtual events under your university brand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6400800" y="1737360"/>
            <a:ext cx="5212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GET IMMEDIATELY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0" y="2148840"/>
            <a:ext cx="52120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600"/>
              </a:lnSpc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Branded EmberGround portal for your campus</a:t>
            </a:r>
            <a:endParaRPr lang="en-US" sz="1250" dirty="0"/>
          </a:p>
          <a:p>
            <a:pPr marL="342900" indent="-342900">
              <a:lnSpc>
                <a:spcPts val="1600"/>
              </a:lnSpc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mentor sessions for your students starting this semester</a:t>
            </a:r>
            <a:endParaRPr lang="en-US" sz="1250" dirty="0"/>
          </a:p>
          <a:p>
            <a:pPr marL="342900" indent="-342900">
              <a:lnSpc>
                <a:spcPts val="1600"/>
              </a:lnSpc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access to hackathon slots when we go in-person</a:t>
            </a:r>
            <a:endParaRPr lang="en-US" sz="1250" dirty="0"/>
          </a:p>
          <a:p>
            <a:pPr marL="342900" indent="-342900">
              <a:lnSpc>
                <a:spcPts val="1600"/>
              </a:lnSpc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engagement report for your placement cell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48640" y="4526280"/>
            <a:ext cx="11109960" cy="868680"/>
          </a:xfrm>
          <a:prstGeom prst="roundRect">
            <a:avLst>
              <a:gd name="adj" fmla="val 10526"/>
            </a:avLst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822960" y="4526280"/>
            <a:ext cx="106070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i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“Let's start with one virtual Office Hour this month.”</a:t>
            </a:r>
            <a:endParaRPr lang="en-US" sz="1900" dirty="0"/>
          </a:p>
        </p:txBody>
      </p:sp>
      <p:sp>
        <p:nvSpPr>
          <p:cNvPr id="11" name="Shape 9"/>
          <p:cNvSpPr/>
          <p:nvPr/>
        </p:nvSpPr>
        <p:spPr>
          <a:xfrm>
            <a:off x="548640" y="5715000"/>
            <a:ext cx="11109960" cy="0"/>
          </a:xfrm>
          <a:prstGeom prst="line">
            <a:avLst/>
          </a:prstGeom>
          <a:noFill/>
          <a:ln w="12700">
            <a:solidFill>
              <a:srgbClr val="1B214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548640" y="585216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David Ibrahim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8640" y="614476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Founder, EmberGround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943600" y="5989320"/>
            <a:ext cx="5715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emberground.com  |  https://www.linkedin.com/in/dav-id-7b6160222/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 Gaps Holding Back South Asian</a:t>
            </a:r>
            <a:endParaRPr lang="en-US" sz="3000" dirty="0"/>
          </a:p>
          <a:p>
            <a:pPr marL="0" indent="0" algn="l">
              <a:buNone/>
            </a:pPr>
            <a:r>
              <a:rPr lang="en-US" sz="30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Engineering Talent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965960"/>
            <a:ext cx="3520440" cy="2880360"/>
          </a:xfrm>
          <a:prstGeom prst="roundRect">
            <a:avLst>
              <a:gd name="adj" fmla="val 2540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868680" y="2286000"/>
            <a:ext cx="566928" cy="566928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868680" y="228600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" y="3017520"/>
            <a:ext cx="2880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Skills Gap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68680" y="3474720"/>
            <a:ext cx="288036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 curriculums are theory-heavy. Students graduate without shipping real systems.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389120" y="1965960"/>
            <a:ext cx="3520440" cy="2880360"/>
          </a:xfrm>
          <a:prstGeom prst="roundRect">
            <a:avLst>
              <a:gd name="adj" fmla="val 2540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Shape 8"/>
          <p:cNvSpPr/>
          <p:nvPr/>
        </p:nvSpPr>
        <p:spPr>
          <a:xfrm>
            <a:off x="4709160" y="2286000"/>
            <a:ext cx="566928" cy="566928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4709160" y="228600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09160" y="3017520"/>
            <a:ext cx="2880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Access Gap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709160" y="3474720"/>
            <a:ext cx="288036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in Tier-2/3 cities have zero access to mentors from Google, Stripe, NVIDIA.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229600" y="1965960"/>
            <a:ext cx="3520440" cy="2880360"/>
          </a:xfrm>
          <a:prstGeom prst="roundRect">
            <a:avLst>
              <a:gd name="adj" fmla="val 2540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8549640" y="2286000"/>
            <a:ext cx="566928" cy="566928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8549640" y="228600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8549640" y="3017520"/>
            <a:ext cx="2880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Engagement Gap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549640" y="3474720"/>
            <a:ext cx="288036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2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Universities run isolated events. No year-round community or measurable outcomes.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548640" y="5166360"/>
            <a:ext cx="11109960" cy="1051560"/>
          </a:xfrm>
          <a:prstGeom prst="roundRect">
            <a:avLst>
              <a:gd name="adj" fmla="val 6957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0" name="Text 18"/>
          <p:cNvSpPr/>
          <p:nvPr/>
        </p:nvSpPr>
        <p:spPr>
          <a:xfrm>
            <a:off x="868680" y="5166360"/>
            <a:ext cx="105156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produces 1.5M engineering graduates/year.  </a:t>
            </a:r>
            <a:r>
              <a:rPr lang="en-US" sz="1500" b="1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than 3% 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shipped production-grade projects before graduation.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EmberGround — One Platform,</a:t>
            </a:r>
            <a:endParaRPr lang="en-US" sz="3000" dirty="0"/>
          </a:p>
          <a:p>
            <a:pPr marL="0" indent="0" algn="l">
              <a:buNone/>
            </a:pPr>
            <a:r>
              <a:rPr lang="en-US" sz="30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Stakeholders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965960"/>
            <a:ext cx="3520440" cy="4251960"/>
          </a:xfrm>
          <a:prstGeom prst="roundRect">
            <a:avLst>
              <a:gd name="adj" fmla="val 2078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868680" y="2258568"/>
            <a:ext cx="457200" cy="64008"/>
          </a:xfrm>
          <a:prstGeom prst="rect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868680" y="2377440"/>
            <a:ext cx="2880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 Students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68680" y="3017520"/>
            <a:ext cx="2880360" cy="2971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600"/>
              </a:lnSpc>
              <a:spcAft>
                <a:spcPts val="1200"/>
              </a:spcAft>
              <a:buSzPct val="100000"/>
              <a:buChar char="•"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from engineers who built systems at scale</a:t>
            </a:r>
            <a:endParaRPr lang="en-US" sz="1200" dirty="0"/>
          </a:p>
          <a:p>
            <a:pPr marL="342900" indent="-342900">
              <a:lnSpc>
                <a:spcPts val="1600"/>
              </a:lnSpc>
              <a:spcAft>
                <a:spcPts val="1200"/>
              </a:spcAft>
              <a:buSzPct val="100000"/>
              <a:buChar char="•"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monthly Build Challenges with real deadlines</a:t>
            </a:r>
            <a:endParaRPr lang="en-US" sz="1200" dirty="0"/>
          </a:p>
          <a:p>
            <a:pPr marL="342900" indent="-342900">
              <a:lnSpc>
                <a:spcPts val="1600"/>
              </a:lnSpc>
              <a:spcAft>
                <a:spcPts val="1200"/>
              </a:spcAft>
              <a:buSzPct val="100000"/>
              <a:buChar char="•"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mentored 1:1 by professionals in your track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389120" y="1965960"/>
            <a:ext cx="3520440" cy="4251960"/>
          </a:xfrm>
          <a:prstGeom prst="roundRect">
            <a:avLst>
              <a:gd name="adj" fmla="val 2078"/>
            </a:avLst>
          </a:prstGeom>
          <a:solidFill>
            <a:srgbClr val="12172B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4709160" y="2258568"/>
            <a:ext cx="457200" cy="64008"/>
          </a:xfrm>
          <a:prstGeom prst="rect">
            <a:avLst/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4709160" y="2377440"/>
            <a:ext cx="2880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 Universities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4709160" y="3017520"/>
            <a:ext cx="2880360" cy="2971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600"/>
              </a:lnSpc>
              <a:spcAft>
                <a:spcPts val="1200"/>
              </a:spcAft>
              <a:buSzPct val="100000"/>
              <a:buChar char="•"/>
            </a:pPr>
            <a:r>
              <a:rPr lang="en-US" sz="12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White-label community platform for your campus</a:t>
            </a:r>
            <a:endParaRPr lang="en-US" sz="1200" dirty="0"/>
          </a:p>
          <a:p>
            <a:pPr marL="342900" indent="-342900">
              <a:lnSpc>
                <a:spcPts val="1600"/>
              </a:lnSpc>
              <a:spcAft>
                <a:spcPts val="1200"/>
              </a:spcAft>
              <a:buSzPct val="100000"/>
              <a:buChar char="•"/>
            </a:pPr>
            <a:r>
              <a:rPr lang="en-US" sz="12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student engagement, projects, and mentor interactions</a:t>
            </a:r>
            <a:endParaRPr lang="en-US" sz="1200" dirty="0"/>
          </a:p>
          <a:p>
            <a:pPr marL="342900" indent="-342900">
              <a:lnSpc>
                <a:spcPts val="1600"/>
              </a:lnSpc>
              <a:spcAft>
                <a:spcPts val="1200"/>
              </a:spcAft>
              <a:buSzPct val="100000"/>
              <a:buChar char="•"/>
            </a:pPr>
            <a:r>
              <a:rPr lang="en-US" sz="12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Boost placement outcomes with industry-validated skills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8229600" y="1965960"/>
            <a:ext cx="3520440" cy="4251960"/>
          </a:xfrm>
          <a:prstGeom prst="roundRect">
            <a:avLst>
              <a:gd name="adj" fmla="val 2078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8549640" y="2258568"/>
            <a:ext cx="457200" cy="64008"/>
          </a:xfrm>
          <a:prstGeom prst="rect">
            <a:avLst/>
          </a:prstGeom>
          <a:solidFill>
            <a:srgbClr val="FFB25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8549640" y="2377440"/>
            <a:ext cx="2880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 Industry Partners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8549640" y="3017520"/>
            <a:ext cx="2880360" cy="2971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600"/>
              </a:lnSpc>
              <a:spcAft>
                <a:spcPts val="1200"/>
              </a:spcAft>
              <a:buSzPct val="100000"/>
              <a:buChar char="•"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pipeline to pre-vetted, project-proven talent</a:t>
            </a:r>
            <a:endParaRPr lang="en-US" sz="1200" dirty="0"/>
          </a:p>
          <a:p>
            <a:pPr marL="342900" indent="-342900">
              <a:lnSpc>
                <a:spcPts val="1600"/>
              </a:lnSpc>
              <a:spcAft>
                <a:spcPts val="1200"/>
              </a:spcAft>
              <a:buSzPct val="100000"/>
              <a:buChar char="•"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 challenges and office hours with your tools</a:t>
            </a:r>
            <a:endParaRPr lang="en-US" sz="1200" dirty="0"/>
          </a:p>
          <a:p>
            <a:pPr marL="342900" indent="-342900">
              <a:lnSpc>
                <a:spcPts val="1600"/>
              </a:lnSpc>
              <a:spcAft>
                <a:spcPts val="1200"/>
              </a:spcAft>
              <a:buSzPct val="100000"/>
              <a:buChar char="•"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presence from day one of a student's journey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From First Login to First Shipped Project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1051560" y="2743200"/>
            <a:ext cx="8503920" cy="0"/>
          </a:xfrm>
          <a:prstGeom prst="line">
            <a:avLst/>
          </a:prstGeom>
          <a:noFill/>
          <a:ln w="25400">
            <a:solidFill>
              <a:srgbClr val="C9CDE0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685800" y="2377440"/>
            <a:ext cx="731520" cy="73152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685800" y="23774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" y="3291840"/>
            <a:ext cx="3611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Onboard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3520440" y="2377440"/>
            <a:ext cx="731520" cy="73152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3520440" y="23774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2971800" y="3291840"/>
            <a:ext cx="3611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Learn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6355080" y="2377440"/>
            <a:ext cx="731520" cy="73152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6355080" y="23774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806440" y="3291840"/>
            <a:ext cx="3611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Build</a:t>
            </a:r>
            <a:endParaRPr lang="en-US" sz="1700" dirty="0"/>
          </a:p>
        </p:txBody>
      </p:sp>
      <p:sp>
        <p:nvSpPr>
          <p:cNvPr id="17" name="Shape 15"/>
          <p:cNvSpPr/>
          <p:nvPr/>
        </p:nvSpPr>
        <p:spPr>
          <a:xfrm>
            <a:off x="9189720" y="2377440"/>
            <a:ext cx="731520" cy="731520"/>
          </a:xfrm>
          <a:prstGeom prst="ellipse">
            <a:avLst/>
          </a:prstGeom>
          <a:solidFill>
            <a:srgbClr val="FFB25A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9189720" y="23774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8641080" y="3291840"/>
            <a:ext cx="3611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Showcase</a:t>
            </a:r>
            <a:endParaRPr lang="en-US" sz="1700" dirty="0"/>
          </a:p>
        </p:txBody>
      </p:sp>
      <p:sp>
        <p:nvSpPr>
          <p:cNvPr id="21" name="Shape 19"/>
          <p:cNvSpPr/>
          <p:nvPr/>
        </p:nvSpPr>
        <p:spPr>
          <a:xfrm>
            <a:off x="3566160" y="5349240"/>
            <a:ext cx="5029200" cy="548640"/>
          </a:xfrm>
          <a:prstGeom prst="roundRect">
            <a:avLst>
              <a:gd name="adj" fmla="val 50000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2" name="Text 20"/>
          <p:cNvSpPr/>
          <p:nvPr/>
        </p:nvSpPr>
        <p:spPr>
          <a:xfrm>
            <a:off x="3566160" y="534924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ONLINE  ·  ZERO TRAVEL REQUIRED FOR PHASE 1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STUDENTS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Students Actually Get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965960"/>
            <a:ext cx="457200" cy="45720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54864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188720" y="1929384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Live Office Hours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1188720" y="2258568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60-min sessions with engineers from Google, Microsoft, NVIDIA. Ask anything. No gatekeeping.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48640" y="2752344"/>
            <a:ext cx="457200" cy="45720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548640" y="275234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188720" y="2715768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Build Challenges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1188720" y="3044952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hands-on projects — past themes: "AI-powered expense tracker," "Distributed URL shortener."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3538728"/>
            <a:ext cx="457200" cy="45720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548640" y="353872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188720" y="3502152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Mentor Matching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1188720" y="3831336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matched with a professional in your track for 1:1 guidance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48640" y="4325112"/>
            <a:ext cx="457200" cy="45720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7" name="Text 15"/>
          <p:cNvSpPr/>
          <p:nvPr/>
        </p:nvSpPr>
        <p:spPr>
          <a:xfrm>
            <a:off x="548640" y="432511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188720" y="4288536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Public Portfolio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1188720" y="4617720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project, challenge submission, and event lives on a shareable profile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48640" y="5111496"/>
            <a:ext cx="457200" cy="457200"/>
          </a:xfrm>
          <a:prstGeom prst="ellipse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1" name="Text 19"/>
          <p:cNvSpPr/>
          <p:nvPr/>
        </p:nvSpPr>
        <p:spPr>
          <a:xfrm>
            <a:off x="548640" y="511149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88720" y="5074920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Community Leaderboards</a:t>
            </a:r>
            <a:endParaRPr lang="en-US" sz="1450" dirty="0"/>
          </a:p>
        </p:txBody>
      </p:sp>
      <p:sp>
        <p:nvSpPr>
          <p:cNvPr id="23" name="Text 21"/>
          <p:cNvSpPr/>
          <p:nvPr/>
        </p:nvSpPr>
        <p:spPr>
          <a:xfrm>
            <a:off x="1188720" y="5404104"/>
            <a:ext cx="5852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Vote on topics, submit ideas, earn recognition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635240" y="1965960"/>
            <a:ext cx="4023360" cy="3566160"/>
          </a:xfrm>
          <a:prstGeom prst="roundRect">
            <a:avLst>
              <a:gd name="adj" fmla="val 2564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5" name="Text 23"/>
          <p:cNvSpPr/>
          <p:nvPr/>
        </p:nvSpPr>
        <p:spPr>
          <a:xfrm>
            <a:off x="7909560" y="2103120"/>
            <a:ext cx="1097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</a:t>
            </a:r>
            <a:endParaRPr lang="en-US" sz="6000" dirty="0"/>
          </a:p>
        </p:txBody>
      </p:sp>
      <p:sp>
        <p:nvSpPr>
          <p:cNvPr id="26" name="Text 24"/>
          <p:cNvSpPr/>
          <p:nvPr/>
        </p:nvSpPr>
        <p:spPr>
          <a:xfrm>
            <a:off x="8001000" y="2926080"/>
            <a:ext cx="33832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400"/>
              </a:lnSpc>
              <a:buNone/>
            </a:pPr>
            <a:r>
              <a:rPr lang="en-US" sz="17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 learned more in one Office Hour than in a semester of theory.</a:t>
            </a:r>
            <a:endParaRPr lang="en-US" sz="1700" dirty="0"/>
          </a:p>
        </p:txBody>
      </p:sp>
      <p:sp>
        <p:nvSpPr>
          <p:cNvPr id="27" name="Shape 25"/>
          <p:cNvSpPr/>
          <p:nvPr/>
        </p:nvSpPr>
        <p:spPr>
          <a:xfrm>
            <a:off x="8001000" y="4617720"/>
            <a:ext cx="548640" cy="0"/>
          </a:xfrm>
          <a:prstGeom prst="line">
            <a:avLst/>
          </a:prstGeom>
          <a:noFill/>
          <a:ln w="25400">
            <a:solidFill>
              <a:srgbClr val="FF6A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8" name="Text 26"/>
          <p:cNvSpPr/>
          <p:nvPr/>
        </p:nvSpPr>
        <p:spPr>
          <a:xfrm>
            <a:off x="8001000" y="475488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Beta Student, IIT Delhi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UNIVERSITIES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Partner Universities Win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920240"/>
            <a:ext cx="3520440" cy="2606040"/>
          </a:xfrm>
          <a:prstGeom prst="roundRect">
            <a:avLst>
              <a:gd name="adj" fmla="val 2807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822960" y="2194560"/>
            <a:ext cx="502920" cy="502920"/>
          </a:xfrm>
          <a:prstGeom prst="ellipse">
            <a:avLst/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822960" y="21945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834640"/>
            <a:ext cx="2971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45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Outcomes You Can Measure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822960" y="3383280"/>
            <a:ext cx="29718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300"/>
              </a:lnSpc>
              <a:spcAft>
                <a:spcPts val="800"/>
              </a:spcAft>
              <a:buSzPct val="100000"/>
              <a:buChar char="•"/>
            </a:pPr>
            <a:r>
              <a:rPr lang="en-US" sz="108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which students are building, mentoring, and engaging</a:t>
            </a:r>
            <a:endParaRPr lang="en-US" sz="1080" dirty="0"/>
          </a:p>
          <a:p>
            <a:pPr marL="342900" indent="-342900">
              <a:lnSpc>
                <a:spcPts val="1300"/>
              </a:lnSpc>
              <a:spcAft>
                <a:spcPts val="800"/>
              </a:spcAft>
              <a:buSzPct val="100000"/>
              <a:buChar char="•"/>
            </a:pPr>
            <a:r>
              <a:rPr lang="en-US" sz="108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engagement reports for accreditation and placement cells</a:t>
            </a:r>
            <a:endParaRPr lang="en-US" sz="1080" dirty="0"/>
          </a:p>
          <a:p>
            <a:pPr marL="342900" indent="-342900">
              <a:lnSpc>
                <a:spcPts val="1300"/>
              </a:lnSpc>
              <a:spcAft>
                <a:spcPts val="800"/>
              </a:spcAft>
              <a:buSzPct val="100000"/>
              <a:buChar char="•"/>
            </a:pPr>
            <a:r>
              <a:rPr lang="en-US" sz="108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skill progression by track and batch</a:t>
            </a:r>
            <a:endParaRPr lang="en-US" sz="1080" dirty="0"/>
          </a:p>
        </p:txBody>
      </p:sp>
      <p:sp>
        <p:nvSpPr>
          <p:cNvPr id="9" name="Shape 7"/>
          <p:cNvSpPr/>
          <p:nvPr/>
        </p:nvSpPr>
        <p:spPr>
          <a:xfrm>
            <a:off x="4389120" y="1920240"/>
            <a:ext cx="3520440" cy="2606040"/>
          </a:xfrm>
          <a:prstGeom prst="roundRect">
            <a:avLst>
              <a:gd name="adj" fmla="val 2807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Shape 8"/>
          <p:cNvSpPr/>
          <p:nvPr/>
        </p:nvSpPr>
        <p:spPr>
          <a:xfrm>
            <a:off x="4663440" y="2194560"/>
            <a:ext cx="502920" cy="502920"/>
          </a:xfrm>
          <a:prstGeom prst="ellipse">
            <a:avLst/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4663440" y="21945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663440" y="2834640"/>
            <a:ext cx="2971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45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Zero Infrastructure Cost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4663440" y="3383280"/>
            <a:ext cx="29718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300"/>
              </a:lnSpc>
              <a:spcAft>
                <a:spcPts val="800"/>
              </a:spcAft>
              <a:buSzPct val="100000"/>
              <a:buChar char="•"/>
            </a:pPr>
            <a:r>
              <a:rPr lang="en-US" sz="108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run the platform — you get a branded subdomain or embed</a:t>
            </a:r>
            <a:endParaRPr lang="en-US" sz="1080" dirty="0"/>
          </a:p>
          <a:p>
            <a:pPr marL="342900" indent="-342900">
              <a:lnSpc>
                <a:spcPts val="1300"/>
              </a:lnSpc>
              <a:spcAft>
                <a:spcPts val="800"/>
              </a:spcAft>
              <a:buSzPct val="100000"/>
              <a:buChar char="•"/>
            </a:pPr>
            <a:r>
              <a:rPr lang="en-US" sz="108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IT overhead. No server management.</a:t>
            </a:r>
            <a:endParaRPr lang="en-US" sz="1080" dirty="0"/>
          </a:p>
        </p:txBody>
      </p:sp>
      <p:sp>
        <p:nvSpPr>
          <p:cNvPr id="14" name="Shape 12"/>
          <p:cNvSpPr/>
          <p:nvPr/>
        </p:nvSpPr>
        <p:spPr>
          <a:xfrm>
            <a:off x="8229600" y="1920240"/>
            <a:ext cx="3520440" cy="2606040"/>
          </a:xfrm>
          <a:prstGeom prst="roundRect">
            <a:avLst>
              <a:gd name="adj" fmla="val 2807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8503920" y="2194560"/>
            <a:ext cx="502920" cy="502920"/>
          </a:xfrm>
          <a:prstGeom prst="ellipse">
            <a:avLst/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8503920" y="21945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503920" y="2834640"/>
            <a:ext cx="2971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700"/>
              </a:lnSpc>
              <a:buNone/>
            </a:pPr>
            <a:r>
              <a:rPr lang="en-US" sz="145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Industry Relations on Autopilot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8503920" y="3383280"/>
            <a:ext cx="29718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300"/>
              </a:lnSpc>
              <a:spcAft>
                <a:spcPts val="800"/>
              </a:spcAft>
              <a:buSzPct val="100000"/>
              <a:buChar char="•"/>
            </a:pPr>
            <a:r>
              <a:rPr lang="en-US" sz="108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bring the mentors and sponsors. You bring the students.</a:t>
            </a:r>
            <a:endParaRPr lang="en-US" sz="1080" dirty="0"/>
          </a:p>
          <a:p>
            <a:pPr marL="342900" indent="-342900">
              <a:lnSpc>
                <a:spcPts val="1300"/>
              </a:lnSpc>
              <a:spcAft>
                <a:spcPts val="800"/>
              </a:spcAft>
              <a:buSzPct val="100000"/>
              <a:buChar char="•"/>
            </a:pPr>
            <a:r>
              <a:rPr lang="en-US" sz="108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university name is featured in every event, challenge, and post.</a:t>
            </a:r>
            <a:endParaRPr lang="en-US" sz="1080" dirty="0"/>
          </a:p>
        </p:txBody>
      </p:sp>
      <p:sp>
        <p:nvSpPr>
          <p:cNvPr id="19" name="Text 17"/>
          <p:cNvSpPr/>
          <p:nvPr/>
        </p:nvSpPr>
        <p:spPr>
          <a:xfrm>
            <a:off x="548640" y="4754880"/>
            <a:ext cx="3520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340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548640" y="5257800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ACTIVE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389120" y="4754880"/>
            <a:ext cx="3520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89</a:t>
            </a:r>
            <a:endParaRPr lang="en-US" sz="3000" dirty="0"/>
          </a:p>
        </p:txBody>
      </p:sp>
      <p:sp>
        <p:nvSpPr>
          <p:cNvPr id="22" name="Text 20"/>
          <p:cNvSpPr/>
          <p:nvPr/>
        </p:nvSpPr>
        <p:spPr>
          <a:xfrm>
            <a:off x="4389120" y="5257800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 SHIPPED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229600" y="4754880"/>
            <a:ext cx="3520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120</a:t>
            </a:r>
            <a:endParaRPr lang="en-US" sz="3000" dirty="0"/>
          </a:p>
        </p:txBody>
      </p:sp>
      <p:sp>
        <p:nvSpPr>
          <p:cNvPr id="24" name="Text 22"/>
          <p:cNvSpPr/>
          <p:nvPr/>
        </p:nvSpPr>
        <p:spPr>
          <a:xfrm>
            <a:off x="8229600" y="5257800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kern="0" spc="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 SESSIONS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48640" y="5806440"/>
            <a:ext cx="11109960" cy="502920"/>
          </a:xfrm>
          <a:prstGeom prst="roundRect">
            <a:avLst>
              <a:gd name="adj" fmla="val 10909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6" name="Text 24"/>
          <p:cNvSpPr/>
          <p:nvPr/>
        </p:nvSpPr>
        <p:spPr>
          <a:xfrm>
            <a:off x="548640" y="5806440"/>
            <a:ext cx="11109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PROGRAM  ·  First semester free for founding partner universities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217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STRATEGY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Our Phased Rollout Plan: Online → In-Person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3520440" cy="3246120"/>
          </a:xfrm>
          <a:prstGeom prst="roundRect">
            <a:avLst>
              <a:gd name="adj" fmla="val 2254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822960" y="2148840"/>
            <a:ext cx="1554480" cy="365760"/>
          </a:xfrm>
          <a:prstGeom prst="roundRect">
            <a:avLst>
              <a:gd name="adj" fmla="val 50000"/>
            </a:avLst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822960" y="21488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1–3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822960" y="2651760"/>
            <a:ext cx="2971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Ignite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22960" y="3246120"/>
            <a:ext cx="2971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kern="0" spc="100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822960" y="3502152"/>
            <a:ext cx="2971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 Office Hours + Engineering Labs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822960" y="4069080"/>
            <a:ext cx="2971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kern="0" spc="100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822960" y="432511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 demand per university. Build core mentor roster.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389120" y="1874520"/>
            <a:ext cx="3520440" cy="3246120"/>
          </a:xfrm>
          <a:prstGeom prst="roundRect">
            <a:avLst>
              <a:gd name="adj" fmla="val 2254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4663440" y="2148840"/>
            <a:ext cx="1554480" cy="365760"/>
          </a:xfrm>
          <a:prstGeom prst="roundRect">
            <a:avLst>
              <a:gd name="adj" fmla="val 50000"/>
            </a:avLst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4663440" y="21488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4–6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4663440" y="2651760"/>
            <a:ext cx="2971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Amplify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663440" y="3246120"/>
            <a:ext cx="2971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kern="0" spc="100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4663440" y="3502152"/>
            <a:ext cx="2971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City Meetups + Campus Workshops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663440" y="4069080"/>
            <a:ext cx="2971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kern="0" spc="100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663440" y="432511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 online engagers to in-person community.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8229600" y="1874520"/>
            <a:ext cx="3520440" cy="3246120"/>
          </a:xfrm>
          <a:prstGeom prst="roundRect">
            <a:avLst>
              <a:gd name="adj" fmla="val 2254"/>
            </a:avLst>
          </a:prstGeom>
          <a:solidFill>
            <a:srgbClr val="1B21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1" name="Shape 19"/>
          <p:cNvSpPr/>
          <p:nvPr/>
        </p:nvSpPr>
        <p:spPr>
          <a:xfrm>
            <a:off x="8503920" y="2148840"/>
            <a:ext cx="1554480" cy="365760"/>
          </a:xfrm>
          <a:prstGeom prst="roundRect">
            <a:avLst>
              <a:gd name="adj" fmla="val 50000"/>
            </a:avLst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2" name="Text 20"/>
          <p:cNvSpPr/>
          <p:nvPr/>
        </p:nvSpPr>
        <p:spPr>
          <a:xfrm>
            <a:off x="8503920" y="21488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7–12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8503920" y="2651760"/>
            <a:ext cx="2971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Scale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8503920" y="3246120"/>
            <a:ext cx="2971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kern="0" spc="100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8503920" y="3502152"/>
            <a:ext cx="2971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Flagship Hackathons + Build Challenges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8503920" y="4069080"/>
            <a:ext cx="2971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kern="0" spc="100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8503920" y="4325112"/>
            <a:ext cx="2971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300"/>
              </a:lnSpc>
              <a:buNone/>
            </a:pPr>
            <a:r>
              <a:rPr lang="en-US" sz="105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universities host annual hackathons; sponsors provide tools &amp; prizes.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548640" y="5349240"/>
            <a:ext cx="11064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2000"/>
              </a:lnSpc>
              <a:buNone/>
            </a:pPr>
            <a:r>
              <a:rPr lang="en-US" sz="15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start online because it scales. </a:t>
            </a:r>
            <a:r>
              <a:rPr lang="en-US" sz="1500" b="1" i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go in-person because it bonds.</a:t>
            </a:r>
            <a:r>
              <a:rPr lang="en-US" sz="1500" i="1" dirty="0">
                <a:solidFill>
                  <a:srgbClr val="C9CD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 Every online attendee is a pre-qualified hackathon participant.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C9CD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PARTNERSHIPS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0515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Big Tech Dev Tools + Early Talent Pipeline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3520440" cy="3291840"/>
          </a:xfrm>
          <a:prstGeom prst="roundRect">
            <a:avLst>
              <a:gd name="adj" fmla="val 2222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822960" y="2130552"/>
            <a:ext cx="2971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55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 AI Companies</a:t>
            </a:r>
            <a:endParaRPr lang="en-US" sz="1550" dirty="0"/>
          </a:p>
        </p:txBody>
      </p:sp>
      <p:sp>
        <p:nvSpPr>
          <p:cNvPr id="6" name="Text 4"/>
          <p:cNvSpPr/>
          <p:nvPr/>
        </p:nvSpPr>
        <p:spPr>
          <a:xfrm>
            <a:off x="822960" y="2624328"/>
            <a:ext cx="2971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OpenAI, Anthropic, Google DeepMind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822960" y="3063240"/>
            <a:ext cx="29718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spcAft>
                <a:spcPts val="1000"/>
              </a:spcAft>
              <a:buSzPct val="100000"/>
              <a:buChar char="•"/>
            </a:pPr>
            <a:r>
              <a:rPr lang="en-US" sz="108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build projects using your API during Build Challenges</a:t>
            </a:r>
            <a:endParaRPr lang="en-US" sz="1080" dirty="0"/>
          </a:p>
          <a:p>
            <a:pPr marL="342900" indent="-342900">
              <a:lnSpc>
                <a:spcPts val="1400"/>
              </a:lnSpc>
              <a:spcAft>
                <a:spcPts val="1000"/>
              </a:spcAft>
              <a:buSzPct val="100000"/>
              <a:buChar char="•"/>
            </a:pPr>
            <a:r>
              <a:rPr lang="en-US" sz="108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usage data and feedback from future engineers</a:t>
            </a:r>
            <a:endParaRPr lang="en-US" sz="1080" dirty="0"/>
          </a:p>
          <a:p>
            <a:pPr marL="342900" indent="-342900">
              <a:lnSpc>
                <a:spcPts val="1400"/>
              </a:lnSpc>
              <a:spcAft>
                <a:spcPts val="1000"/>
              </a:spcAft>
              <a:buSzPct val="100000"/>
              <a:buChar char="•"/>
            </a:pPr>
            <a:r>
              <a:rPr lang="en-US" sz="108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loyalty before they enter the job market</a:t>
            </a:r>
            <a:endParaRPr lang="en-US" sz="1080" dirty="0"/>
          </a:p>
        </p:txBody>
      </p:sp>
      <p:sp>
        <p:nvSpPr>
          <p:cNvPr id="8" name="Shape 6"/>
          <p:cNvSpPr/>
          <p:nvPr/>
        </p:nvSpPr>
        <p:spPr>
          <a:xfrm>
            <a:off x="4389120" y="1874520"/>
            <a:ext cx="3520440" cy="3291840"/>
          </a:xfrm>
          <a:prstGeom prst="roundRect">
            <a:avLst>
              <a:gd name="adj" fmla="val 2222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4663440" y="2130552"/>
            <a:ext cx="2971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55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 Cloud / Infrastructure</a:t>
            </a:r>
            <a:endParaRPr lang="en-US" sz="1550" dirty="0"/>
          </a:p>
        </p:txBody>
      </p:sp>
      <p:sp>
        <p:nvSpPr>
          <p:cNvPr id="10" name="Text 8"/>
          <p:cNvSpPr/>
          <p:nvPr/>
        </p:nvSpPr>
        <p:spPr>
          <a:xfrm>
            <a:off x="4663440" y="2624328"/>
            <a:ext cx="2971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AWS, GCP, Vercel, Stripe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663440" y="3063240"/>
            <a:ext cx="297180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spcAft>
                <a:spcPts val="1000"/>
              </a:spcAft>
              <a:buSzPct val="100000"/>
              <a:buChar char="•"/>
            </a:pPr>
            <a:r>
              <a:rPr lang="en-US" sz="108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challenge participant gets credits + tutorials</a:t>
            </a:r>
            <a:endParaRPr lang="en-US" sz="1080" dirty="0"/>
          </a:p>
          <a:p>
            <a:pPr marL="342900" indent="-342900">
              <a:lnSpc>
                <a:spcPts val="1400"/>
              </a:lnSpc>
              <a:spcAft>
                <a:spcPts val="1000"/>
              </a:spcAft>
              <a:buSzPct val="100000"/>
              <a:buChar char="•"/>
            </a:pPr>
            <a:r>
              <a:rPr lang="en-US" sz="108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 are built on your stack, creating a generation of advocates</a:t>
            </a:r>
            <a:endParaRPr lang="en-US" sz="1080" dirty="0"/>
          </a:p>
          <a:p>
            <a:pPr marL="342900" indent="-342900">
              <a:lnSpc>
                <a:spcPts val="1400"/>
              </a:lnSpc>
              <a:spcAft>
                <a:spcPts val="1000"/>
              </a:spcAft>
              <a:buSzPct val="100000"/>
              <a:buChar char="•"/>
            </a:pPr>
            <a:r>
              <a:rPr lang="en-US" sz="108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hiring pipeline: challenge winners → interviews</a:t>
            </a:r>
            <a:endParaRPr lang="en-US" sz="1080" dirty="0"/>
          </a:p>
        </p:txBody>
      </p:sp>
      <p:sp>
        <p:nvSpPr>
          <p:cNvPr id="12" name="Shape 10"/>
          <p:cNvSpPr/>
          <p:nvPr/>
        </p:nvSpPr>
        <p:spPr>
          <a:xfrm>
            <a:off x="8229600" y="1874520"/>
            <a:ext cx="3520440" cy="3291840"/>
          </a:xfrm>
          <a:prstGeom prst="roundRect">
            <a:avLst>
              <a:gd name="adj" fmla="val 2222"/>
            </a:avLst>
          </a:prstGeom>
          <a:solidFill>
            <a:srgbClr val="F6F4F1"/>
          </a:solidFill>
          <a:ln/>
          <a:effectLst>
            <a:outerShdw blurRad="101600" dist="381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8503920" y="2130552"/>
            <a:ext cx="2971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55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 Your University</a:t>
            </a:r>
            <a:endParaRPr lang="en-US" sz="1550" dirty="0"/>
          </a:p>
        </p:txBody>
      </p:sp>
      <p:sp>
        <p:nvSpPr>
          <p:cNvPr id="14" name="Text 12"/>
          <p:cNvSpPr/>
          <p:nvPr/>
        </p:nvSpPr>
        <p:spPr>
          <a:xfrm>
            <a:off x="8503920" y="2788920"/>
            <a:ext cx="29718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spcAft>
                <a:spcPts val="1000"/>
              </a:spcAft>
              <a:buSzPct val="100000"/>
              <a:buChar char="•"/>
            </a:pPr>
            <a:r>
              <a:rPr lang="en-US" sz="108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get free access to $5,000+ in dev tools per semester</a:t>
            </a:r>
            <a:endParaRPr lang="en-US" sz="1080" dirty="0"/>
          </a:p>
          <a:p>
            <a:pPr marL="342900" indent="-342900">
              <a:lnSpc>
                <a:spcPts val="1400"/>
              </a:lnSpc>
              <a:spcAft>
                <a:spcPts val="1000"/>
              </a:spcAft>
              <a:buSzPct val="100000"/>
              <a:buChar char="•"/>
            </a:pPr>
            <a:r>
              <a:rPr lang="en-US" sz="108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becomes known as a “tools-first” campus</a:t>
            </a:r>
            <a:endParaRPr lang="en-US" sz="1080" dirty="0"/>
          </a:p>
          <a:p>
            <a:pPr marL="342900" indent="-342900">
              <a:lnSpc>
                <a:spcPts val="1400"/>
              </a:lnSpc>
              <a:spcAft>
                <a:spcPts val="1000"/>
              </a:spcAft>
              <a:buSzPct val="100000"/>
              <a:buChar char="•"/>
            </a:pPr>
            <a:r>
              <a:rPr lang="en-US" sz="108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Sponsors fund prizes, travel, and event costs</a:t>
            </a:r>
            <a:endParaRPr lang="en-US" sz="1080" dirty="0"/>
          </a:p>
        </p:txBody>
      </p:sp>
      <p:sp>
        <p:nvSpPr>
          <p:cNvPr id="15" name="Shape 13"/>
          <p:cNvSpPr/>
          <p:nvPr/>
        </p:nvSpPr>
        <p:spPr>
          <a:xfrm>
            <a:off x="548640" y="5394960"/>
            <a:ext cx="11109960" cy="777240"/>
          </a:xfrm>
          <a:prstGeom prst="roundRect">
            <a:avLst>
              <a:gd name="adj" fmla="val 9412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822960" y="5468112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CHALLENGE: AI-POWERED ASSISTANT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22960" y="5779008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FB2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Powered by OpenAI + Vercel + AWS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kern="0" spc="2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TRACTION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Where We Are Today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8595360" y="45720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kern="0" spc="100" dirty="0">
                <a:solidFill>
                  <a:srgbClr val="FF6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TRACTION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2011680"/>
            <a:ext cx="73152" cy="777240"/>
          </a:xfrm>
          <a:prstGeom prst="rect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777240" y="1965960"/>
            <a:ext cx="5303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Platform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2295144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dashboard, event registration, mentor directory, blog system, admin panel, leaderboards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48640" y="3017520"/>
            <a:ext cx="73152" cy="777240"/>
          </a:xfrm>
          <a:prstGeom prst="rect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777240" y="2971800"/>
            <a:ext cx="5303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Community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77240" y="3300984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Mentors onboarded, students registered, and universities currently in discussion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4023360"/>
            <a:ext cx="73152" cy="777240"/>
          </a:xfrm>
          <a:prstGeom prst="rect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777240" y="3977640"/>
            <a:ext cx="5303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Events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77240" y="4306824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 office hours hosted to date, with build challenges completed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5029200"/>
            <a:ext cx="73152" cy="777240"/>
          </a:xfrm>
          <a:prstGeom prst="rect">
            <a:avLst/>
          </a:prstGeom>
          <a:solidFill>
            <a:srgbClr val="FF6A3D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5" name="Text 13"/>
          <p:cNvSpPr/>
          <p:nvPr/>
        </p:nvSpPr>
        <p:spPr>
          <a:xfrm>
            <a:off x="777240" y="4983480"/>
            <a:ext cx="5303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217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Content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777240" y="5312664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blog with tutorials, event recaps, and mentor spotlights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766560" y="1965960"/>
            <a:ext cx="4892040" cy="1188720"/>
          </a:xfrm>
          <a:prstGeom prst="roundRect">
            <a:avLst>
              <a:gd name="adj" fmla="val 6154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7040880" y="210312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100%</a:t>
            </a:r>
            <a:endParaRPr lang="en-US" sz="3000" dirty="0"/>
          </a:p>
        </p:txBody>
      </p:sp>
      <p:sp>
        <p:nvSpPr>
          <p:cNvPr id="19" name="Text 17"/>
          <p:cNvSpPr/>
          <p:nvPr/>
        </p:nvSpPr>
        <p:spPr>
          <a:xfrm>
            <a:off x="8595360" y="2103120"/>
            <a:ext cx="2788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Month-over-month student growth since launch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6766560" y="3337560"/>
            <a:ext cx="4892040" cy="1188720"/>
          </a:xfrm>
          <a:prstGeom prst="roundRect">
            <a:avLst>
              <a:gd name="adj" fmla="val 6154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1" name="Text 19"/>
          <p:cNvSpPr/>
          <p:nvPr/>
        </p:nvSpPr>
        <p:spPr>
          <a:xfrm>
            <a:off x="7040880" y="347472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4.8/5</a:t>
            </a:r>
            <a:endParaRPr lang="en-US" sz="3000" dirty="0"/>
          </a:p>
        </p:txBody>
      </p:sp>
      <p:sp>
        <p:nvSpPr>
          <p:cNvPr id="22" name="Text 20"/>
          <p:cNvSpPr/>
          <p:nvPr/>
        </p:nvSpPr>
        <p:spPr>
          <a:xfrm>
            <a:off x="8595360" y="3474720"/>
            <a:ext cx="2788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mentor session rating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6766560" y="4709160"/>
            <a:ext cx="4892040" cy="1188720"/>
          </a:xfrm>
          <a:prstGeom prst="roundRect">
            <a:avLst>
              <a:gd name="adj" fmla="val 6154"/>
            </a:avLst>
          </a:prstGeom>
          <a:solidFill>
            <a:srgbClr val="12172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4" name="Text 22"/>
          <p:cNvSpPr/>
          <p:nvPr/>
        </p:nvSpPr>
        <p:spPr>
          <a:xfrm>
            <a:off x="7040880" y="484632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6A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40 / 6</a:t>
            </a:r>
            <a:endParaRPr lang="en-US" sz="3000" dirty="0"/>
          </a:p>
        </p:txBody>
      </p:sp>
      <p:sp>
        <p:nvSpPr>
          <p:cNvPr id="25" name="Text 23"/>
          <p:cNvSpPr/>
          <p:nvPr/>
        </p:nvSpPr>
        <p:spPr>
          <a:xfrm>
            <a:off x="8595360" y="4846320"/>
            <a:ext cx="2788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ts val="14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Build Challenge submissions / winning projects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57200" y="64739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EmberGround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1277295" y="64739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889</Words>
  <Application>Microsoft Office PowerPoint</Application>
  <PresentationFormat>Widescreen</PresentationFormat>
  <Paragraphs>184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Daud Dewan</cp:lastModifiedBy>
  <cp:revision>2</cp:revision>
  <dcterms:created xsi:type="dcterms:W3CDTF">2026-07-19T16:17:13Z</dcterms:created>
  <dcterms:modified xsi:type="dcterms:W3CDTF">2026-07-19T16:50:05Z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2026-07-19T16:50:05Z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4bfc8473-b4f8-4a68-83c6-6b4fc5438261</vt:lpwstr>
  </property>
  <property fmtid="{D5CDD505-2E9C-101B-9397-08002B2CF9AE}" pid="7" name="MSIP_Label_defa4170-0d19-0005-0004-bc88714345d2_ActionId">
    <vt:lpwstr>8e69e05a-2649-43a0-b8b3-cdd58862e109</vt:lpwstr>
  </property>
  <property fmtid="{D5CDD505-2E9C-101B-9397-08002B2CF9AE}" pid="8" name="MSIP_Label_defa4170-0d19-0005-0004-bc88714345d2_ContentBits">
    <vt:lpwstr>0</vt:lpwstr>
  </property>
</Properties>
</file>