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933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943600" cy="59436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875520" y="-914400"/>
            <a:ext cx="3291840" cy="329184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2194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  ·  SPONSORSHIP &amp; PARTNERSHIP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606040"/>
            <a:ext cx="10058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48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Help Us Bring Silicon Valley</a:t>
            </a:r>
            <a:endParaRPr lang="en-US" sz="4200" dirty="0"/>
          </a:p>
          <a:p>
            <a:pPr marL="0" indent="0">
              <a:lnSpc>
                <a:spcPts val="48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Culture to South Asia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9144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5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partnership invitation for companies, startups, and tool-makers who want to build the region's next generation of engineers alongside us.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74920"/>
            <a:ext cx="182880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22960" y="59436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fixed tiers. No fixed amount. Support us with what you do best.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572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David Ibrahim, Founder, EmberGround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VISION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South Asia Has the Talent.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It's Missing the Culture.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96596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Silicon Valley was never really about the geography. It was a culture: ship fast, share openly, mentor generously, and let builders meet the people who fund and hire them — all in one dense, high-trust loop.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063240"/>
            <a:ext cx="3520440" cy="1965960"/>
          </a:xfrm>
          <a:prstGeom prst="roundRect">
            <a:avLst>
              <a:gd name="adj" fmla="val 372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41248" y="3337560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41248" y="3474720"/>
            <a:ext cx="29352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in Public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841248" y="4023360"/>
            <a:ext cx="2935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real projects early, get real feedback, iterate in the open.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89120" y="3063240"/>
            <a:ext cx="3520440" cy="1965960"/>
          </a:xfrm>
          <a:prstGeom prst="roundRect">
            <a:avLst>
              <a:gd name="adj" fmla="val 372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81728" y="3337560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81728" y="3474720"/>
            <a:ext cx="29352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Mentorship on Tap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4681728" y="4023360"/>
            <a:ext cx="2935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access to engineers and founders who've done it before.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229600" y="3063240"/>
            <a:ext cx="3520440" cy="1965960"/>
          </a:xfrm>
          <a:prstGeom prst="roundRect">
            <a:avLst>
              <a:gd name="adj" fmla="val 372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8522208" y="3337560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8522208" y="3474720"/>
            <a:ext cx="293522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Density of Ambition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8522208" y="4023360"/>
            <a:ext cx="2935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community where the person next to you is also building something.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48640" y="5349240"/>
            <a:ext cx="11109960" cy="868680"/>
          </a:xfrm>
          <a:prstGeom prst="roundRect">
            <a:avLst>
              <a:gd name="adj" fmla="val 8421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868680" y="5349240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mission: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rebuild that culture natively in India, Nepal, and neighboring South Asian countries.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YOU'D BE FUELING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Platform. Students, Mentors,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Builders in One Loop.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148840"/>
            <a:ext cx="3520440" cy="2743200"/>
          </a:xfrm>
          <a:prstGeom prst="roundRect">
            <a:avLst>
              <a:gd name="adj" fmla="val 266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41248" y="2441448"/>
            <a:ext cx="548640" cy="54864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41248" y="24414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41248" y="315468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Students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841248" y="365760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Motivated engineers, including from Tier-2/3 cities, building real, shipped projects.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89120" y="2148840"/>
            <a:ext cx="3520440" cy="2743200"/>
          </a:xfrm>
          <a:prstGeom prst="roundRect">
            <a:avLst>
              <a:gd name="adj" fmla="val 266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81728" y="2441448"/>
            <a:ext cx="548640" cy="548640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81728" y="24414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681728" y="315468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Mentors &amp; Professionals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4681728" y="365760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Engineers from top companies hosting Office Hours, judging, and mentoring live.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229600" y="2148840"/>
            <a:ext cx="3520440" cy="2743200"/>
          </a:xfrm>
          <a:prstGeom prst="roundRect">
            <a:avLst>
              <a:gd name="adj" fmla="val 2667"/>
            </a:avLst>
          </a:prstGeom>
          <a:solidFill>
            <a:srgbClr val="12172B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522208" y="2441448"/>
            <a:ext cx="548640" cy="548640"/>
          </a:xfrm>
          <a:prstGeom prst="ellipse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522208" y="24414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522208" y="3154680"/>
            <a:ext cx="293522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Company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8522208" y="3657600"/>
            <a:ext cx="293522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500"/>
              </a:lnSpc>
              <a:buNone/>
            </a:pPr>
            <a:r>
              <a:rPr lang="en-US" sz="11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Sitting at the center — tools in builders' hands, brand in front of top talent.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48640" y="51663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sponsor becomes part of this loop — not a logo on a slide, but a presence students actually build with.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PARTNER WITH US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What's In It for You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0467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0467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Talent Pipeline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project-proven engineers before they hit the job market — and before your competitors do.</a:t>
            </a:r>
            <a:endParaRPr lang="en-US" sz="1020" dirty="0"/>
          </a:p>
        </p:txBody>
      </p:sp>
      <p:sp>
        <p:nvSpPr>
          <p:cNvPr id="9" name="Shape 7"/>
          <p:cNvSpPr/>
          <p:nvPr/>
        </p:nvSpPr>
        <p:spPr>
          <a:xfrm>
            <a:off x="438912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4515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4515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21208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Product Usage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6344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API, tool, or platform gets used in live Build Challenges — genuine usage data, not a demo.</a:t>
            </a:r>
            <a:endParaRPr lang="en-US" sz="1020" dirty="0"/>
          </a:p>
        </p:txBody>
      </p:sp>
      <p:sp>
        <p:nvSpPr>
          <p:cNvPr id="14" name="Shape 12"/>
          <p:cNvSpPr/>
          <p:nvPr/>
        </p:nvSpPr>
        <p:spPr>
          <a:xfrm>
            <a:off x="8229600" y="187452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485632" y="213055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485632" y="213055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052560" y="207568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Brand Affinity Early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503920" y="24963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loyalty with engineers while they're still forming their tool preferences and habits.</a:t>
            </a:r>
            <a:endParaRPr lang="en-US" sz="1020" dirty="0"/>
          </a:p>
        </p:txBody>
      </p:sp>
      <p:sp>
        <p:nvSpPr>
          <p:cNvPr id="19" name="Shape 17"/>
          <p:cNvSpPr/>
          <p:nvPr/>
        </p:nvSpPr>
        <p:spPr>
          <a:xfrm>
            <a:off x="54864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80467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80467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7160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Goodwill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2296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Visible, credible investment in South Asian engineering education and opportunity.</a:t>
            </a:r>
            <a:endParaRPr lang="en-US" sz="1020" dirty="0"/>
          </a:p>
        </p:txBody>
      </p:sp>
      <p:sp>
        <p:nvSpPr>
          <p:cNvPr id="24" name="Shape 22"/>
          <p:cNvSpPr/>
          <p:nvPr/>
        </p:nvSpPr>
        <p:spPr>
          <a:xfrm>
            <a:off x="438912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464515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464515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Distribution &amp; Content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66344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posts, event recaps, and social content that put your brand in front of our community.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8229600" y="356616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0" name="Shape 28"/>
          <p:cNvSpPr/>
          <p:nvPr/>
        </p:nvSpPr>
        <p:spPr>
          <a:xfrm>
            <a:off x="8485632" y="3822192"/>
            <a:ext cx="438912" cy="438912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9"/>
          <p:cNvSpPr/>
          <p:nvPr/>
        </p:nvSpPr>
        <p:spPr>
          <a:xfrm>
            <a:off x="8485632" y="38221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052560" y="376732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Foothold in the Region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503920" y="418795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2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structured, ongoing presence in India, Nepal, and neighboring markets — not a one-off activation.</a:t>
            </a:r>
            <a:endParaRPr lang="en-US" sz="1020" dirty="0"/>
          </a:p>
        </p:txBody>
      </p:sp>
      <p:sp>
        <p:nvSpPr>
          <p:cNvPr id="34" name="Text 32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CAN SUPPORT US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Sponsor in Whatever Way Works for You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04672" y="208483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0467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7160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Dev Tools &amp; API Credits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22960" y="245059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APIs, cloud infra, SaaS licenses — put your product directly in builders' hands.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389120" y="182880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45152" y="208483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4515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21208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Cash Contribution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663440" y="245059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Toward prize pools, food, t-shirts, or general event costs — any amount helps.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229600" y="182880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485632" y="208483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485632" y="20848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052560" y="202996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Prizes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8503920" y="245059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Cash, credits, swag, or exclusive product access for Build Challenge and hackathon winners.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352044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804672" y="377647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804672" y="377647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71600" y="372160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Food &amp; Logistics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822960" y="414223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Fuel a hackathon floor — meals, snacks, and logistics for an in-person event.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389120" y="352044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4645152" y="377647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4645152" y="377647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372160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Venue &amp; Space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4663440" y="414223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a city meetup, workshop, or hackathon at your office or venue.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8229600" y="3520440"/>
            <a:ext cx="3520440" cy="1417320"/>
          </a:xfrm>
          <a:prstGeom prst="roundRect">
            <a:avLst>
              <a:gd name="adj" fmla="val 5161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Shape 28"/>
          <p:cNvSpPr/>
          <p:nvPr/>
        </p:nvSpPr>
        <p:spPr>
          <a:xfrm>
            <a:off x="8485632" y="3776472"/>
            <a:ext cx="438912" cy="438912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9"/>
          <p:cNvSpPr/>
          <p:nvPr/>
        </p:nvSpPr>
        <p:spPr>
          <a:xfrm>
            <a:off x="8485632" y="377647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052560" y="3721608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Swag &amp; Merch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8503920" y="414223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T-shirts, stickers, or branded goodies that travel with builders long after the event.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48640" y="5623560"/>
            <a:ext cx="11109960" cy="685800"/>
          </a:xfrm>
          <a:prstGeom prst="roundRect">
            <a:avLst>
              <a:gd name="adj" fmla="val 10667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5" name="Text 33"/>
          <p:cNvSpPr/>
          <p:nvPr/>
        </p:nvSpPr>
        <p:spPr>
          <a:xfrm>
            <a:off x="822960" y="5623560"/>
            <a:ext cx="10607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1B1B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fixed tiers, no fixed amount — tell us what you're able to give, and we'll build the partnership around it.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TAILORED TO YOU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We'll Shape the Partnership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Around Your Product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9659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9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Whatever you bring, we'll design the recognition and activation to match your use case — not a generic logo slot.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697480"/>
            <a:ext cx="5349240" cy="1645920"/>
          </a:xfrm>
          <a:prstGeom prst="roundRect">
            <a:avLst>
              <a:gd name="adj" fmla="val 444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41248" y="2953512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841248" y="3081528"/>
            <a:ext cx="47640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/ API Company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41248" y="3474720"/>
            <a:ext cx="4764024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branded Build Challenge track — e.g. “AI-Powered Assistant, Powered by [You]” — with your API as the required stack.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309360" y="2697480"/>
            <a:ext cx="5349240" cy="1645920"/>
          </a:xfrm>
          <a:prstGeom prst="roundRect">
            <a:avLst>
              <a:gd name="adj" fmla="val 444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6601968" y="2953512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6601968" y="3081528"/>
            <a:ext cx="47640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Cloud / Infra Company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601968" y="3474720"/>
            <a:ext cx="4764024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participant gets credits + a guided quickstart, so your platform becomes their default choice.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617720"/>
            <a:ext cx="5349240" cy="1645920"/>
          </a:xfrm>
          <a:prstGeom prst="roundRect">
            <a:avLst>
              <a:gd name="adj" fmla="val 444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841248" y="4873752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841248" y="5001768"/>
            <a:ext cx="47640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Dev Tool / SaaS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841248" y="5394960"/>
            <a:ext cx="4764024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workshop teaching your tool, plus integration into ongoing Build Challenges.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309360" y="4617720"/>
            <a:ext cx="5349240" cy="1645920"/>
          </a:xfrm>
          <a:prstGeom prst="roundRect">
            <a:avLst>
              <a:gd name="adj" fmla="val 4444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6601968" y="4873752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6601968" y="5001768"/>
            <a:ext cx="47640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Startup / VC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6601968" y="5394960"/>
            <a:ext cx="4764024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look at top-performing student teams and projects — an early, low-noise deal-flow channel.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 IN RETURN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Recognition Built Into Every Layer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43000" y="1892808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Brand Presence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1143000" y="219456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Featured across event pages, emails, and community channels for every activity you support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48640" y="2633472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548640" y="2633472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260604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Feature Post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43000" y="2907792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blog spotlight introducing your product to our builder community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3346704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548640" y="334670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43000" y="3319272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First Look at Talent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143000" y="3621024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Early, direct access to the strongest students and shipped projects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26480" y="1920240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6126480" y="1920240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720840" y="1892808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Social Amplification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720840" y="2194560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Recaps and highlights shared across our community and social channels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126480" y="2633472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6126480" y="2633472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720840" y="260604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Named Challenge Track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6720840" y="2907792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Build Challenge or workshop branded around your product or use case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126480" y="3346704"/>
            <a:ext cx="420624" cy="420624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6126480" y="334670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720840" y="3319272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Ongoing Case Study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6720840" y="3621024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documented partnership story you can point to as regional community investment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48640" y="5440680"/>
            <a:ext cx="11109960" cy="868680"/>
          </a:xfrm>
          <a:prstGeom prst="roundRect">
            <a:avLst>
              <a:gd name="adj" fmla="val 8421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9" name="Text 27"/>
          <p:cNvSpPr/>
          <p:nvPr/>
        </p:nvSpPr>
        <p:spPr>
          <a:xfrm>
            <a:off x="868680" y="5440680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 specific goal in mind?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us what success looks like for you, and we'll design the package to fit it.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&amp; REACH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Growing, Engaged Builder Community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340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7724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actively building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42900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61188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120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65760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sessions hosted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30936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649224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89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3796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shipped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9189720" y="2011680"/>
            <a:ext cx="2606040" cy="1920240"/>
          </a:xfrm>
          <a:prstGeom prst="roundRect">
            <a:avLst>
              <a:gd name="adj" fmla="val 3810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9372600" y="2331720"/>
            <a:ext cx="2240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100%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418320" y="315468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Month-over-month growth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43434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Build Challenge: 40 submissions, 6 winning projects. Average mentor session rating: 4.8/5.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5074920"/>
            <a:ext cx="11109960" cy="1234440"/>
          </a:xfrm>
          <a:prstGeom prst="roundRect">
            <a:avLst>
              <a:gd name="adj" fmla="val 5926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868680" y="52578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TRAJECTORY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868680" y="5559552"/>
            <a:ext cx="10424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(Months 1–3): Virtual Office Hours &amp; Labs  →  Amplify (Months 4–6): City Meetups &amp; Campus Workshops  →  Scale (Months 7–12): Flagship Hackathons &amp; Build Challenges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4114800"/>
            <a:ext cx="5486400" cy="54864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8404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TALK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Let's Build South Asia's Silicon Valley Culture Together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210312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ASKING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514600"/>
            <a:ext cx="5212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call to understand what you'd like to contribute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Whatever fits you best — tools, credits, cash, food, space, or prizes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fixed amount, no fixed tier — we'll meet you where you are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400800" y="210312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 IMMEDIATELY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514600"/>
            <a:ext cx="5212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partnership plan tailored to your product or use case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presence across our next event or Build Challenge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feature post introducing you to our builder community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line to our student and mentor talent pool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4572000"/>
            <a:ext cx="11109960" cy="822960"/>
          </a:xfrm>
          <a:prstGeom prst="roundRect">
            <a:avLst>
              <a:gd name="adj" fmla="val 11111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822960" y="4572000"/>
            <a:ext cx="10607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1B1B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“Tell us what you can offer — we'll build the partnership around it.”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48640" y="5623560"/>
            <a:ext cx="11109960" cy="0"/>
          </a:xfrm>
          <a:prstGeom prst="line">
            <a:avLst/>
          </a:prstGeom>
          <a:noFill/>
          <a:ln w="12700">
            <a:solidFill>
              <a:srgbClr val="1B214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548640" y="57607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David Ibrahim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05332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EmberGround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23280" y="5897880"/>
            <a:ext cx="5715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emberground.com  |  https://www.linkedin.com/in/dav-id-7b6160222/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1053</Words>
  <Application>Microsoft Office PowerPoint</Application>
  <PresentationFormat>Widescreen</PresentationFormat>
  <Paragraphs>157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Daud Dewan</cp:lastModifiedBy>
  <cp:revision>2</cp:revision>
  <dcterms:created xsi:type="dcterms:W3CDTF">2026-07-19T16:36:58Z</dcterms:created>
  <dcterms:modified xsi:type="dcterms:W3CDTF">2026-07-19T16:44:18Z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2026-07-19T16:44:18Z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4bfc8473-b4f8-4a68-83c6-6b4fc5438261</vt:lpwstr>
  </property>
  <property fmtid="{D5CDD505-2E9C-101B-9397-08002B2CF9AE}" pid="7" name="MSIP_Label_defa4170-0d19-0005-0004-bc88714345d2_ActionId">
    <vt:lpwstr>dce21257-4901-4c61-b900-b195eee08bd9</vt:lpwstr>
  </property>
  <property fmtid="{D5CDD505-2E9C-101B-9397-08002B2CF9AE}" pid="8" name="MSIP_Label_defa4170-0d19-0005-0004-bc88714345d2_ContentBits">
    <vt:lpwstr>0</vt:lpwstr>
  </property>
</Properties>
</file>