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63" d="100"/>
          <a:sy n="63" d="100"/>
        </p:scale>
        <p:origin x="780" y="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601509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2172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8778240" y="-2011680"/>
            <a:ext cx="5943600" cy="5943600"/>
          </a:xfrm>
          <a:prstGeom prst="ellipse">
            <a:avLst/>
          </a:prstGeom>
          <a:solidFill>
            <a:srgbClr val="1B2140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3" name="Shape 1"/>
          <p:cNvSpPr/>
          <p:nvPr/>
        </p:nvSpPr>
        <p:spPr>
          <a:xfrm>
            <a:off x="9875520" y="-914400"/>
            <a:ext cx="3291840" cy="3291840"/>
          </a:xfrm>
          <a:prstGeom prst="ellipse">
            <a:avLst/>
          </a:prstGeom>
          <a:solidFill>
            <a:srgbClr val="FF6A3D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4" name="Text 2"/>
          <p:cNvSpPr/>
          <p:nvPr/>
        </p:nvSpPr>
        <p:spPr>
          <a:xfrm>
            <a:off x="822960" y="2331720"/>
            <a:ext cx="9144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kern="0" spc="200" dirty="0">
                <a:solidFill>
                  <a:srgbClr val="FF6A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EMBERGROUND  ·  FOR INDUSTRY PROFESSIONALS</a:t>
            </a:r>
            <a:endParaRPr lang="en-US" sz="1400" dirty="0"/>
          </a:p>
        </p:txBody>
      </p:sp>
      <p:sp>
        <p:nvSpPr>
          <p:cNvPr id="5" name="Text 3"/>
          <p:cNvSpPr/>
          <p:nvPr/>
        </p:nvSpPr>
        <p:spPr>
          <a:xfrm>
            <a:off x="822960" y="2743200"/>
            <a:ext cx="9875520" cy="1737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ts val="5000"/>
              </a:lnSpc>
              <a:buNone/>
            </a:pPr>
            <a:r>
              <a:rPr lang="en-US" sz="44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Shape the Next Generation</a:t>
            </a:r>
            <a:endParaRPr lang="en-US" sz="4400" dirty="0"/>
          </a:p>
          <a:p>
            <a:pPr marL="0" indent="0">
              <a:lnSpc>
                <a:spcPts val="5000"/>
              </a:lnSpc>
              <a:buNone/>
            </a:pPr>
            <a:r>
              <a:rPr lang="en-US" sz="44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of Engineers</a:t>
            </a:r>
            <a:endParaRPr lang="en-US" sz="4400" dirty="0"/>
          </a:p>
        </p:txBody>
      </p:sp>
      <p:sp>
        <p:nvSpPr>
          <p:cNvPr id="6" name="Text 4"/>
          <p:cNvSpPr/>
          <p:nvPr/>
        </p:nvSpPr>
        <p:spPr>
          <a:xfrm>
            <a:off x="822960" y="4434840"/>
            <a:ext cx="89611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i="1" dirty="0">
                <a:solidFill>
                  <a:srgbClr val="C9CD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standing invitation to mentor, speak, and judge across South Asia's fastest-growing engineering community.</a:t>
            </a:r>
            <a:endParaRPr lang="en-US" sz="1600" dirty="0"/>
          </a:p>
        </p:txBody>
      </p:sp>
      <p:sp>
        <p:nvSpPr>
          <p:cNvPr id="7" name="Shape 5"/>
          <p:cNvSpPr/>
          <p:nvPr/>
        </p:nvSpPr>
        <p:spPr>
          <a:xfrm>
            <a:off x="822960" y="5120640"/>
            <a:ext cx="1828800" cy="0"/>
          </a:xfrm>
          <a:prstGeom prst="line">
            <a:avLst/>
          </a:prstGeom>
          <a:noFill/>
          <a:ln w="25400">
            <a:solidFill>
              <a:srgbClr val="FF6A3D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8" name="Text 6"/>
          <p:cNvSpPr/>
          <p:nvPr/>
        </p:nvSpPr>
        <p:spPr>
          <a:xfrm>
            <a:off x="822960" y="5989320"/>
            <a:ext cx="9601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C9CD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Recognition, reach, and real relationships — in the time it takes to host one session.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822960" y="457200"/>
            <a:ext cx="6400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C9CD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 invitation from David Ibrahim, Founder, EmberGround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84048"/>
            <a:ext cx="82296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200" b="1" kern="0" spc="200" dirty="0">
                <a:solidFill>
                  <a:srgbClr val="FF6A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OPPORTUNITY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548640" y="658368"/>
            <a:ext cx="1051560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3000" b="1" dirty="0">
                <a:solidFill>
                  <a:srgbClr val="1B1B23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You've Built Real Systems.</a:t>
            </a:r>
            <a:endParaRPr lang="en-US" sz="3000" dirty="0"/>
          </a:p>
          <a:p>
            <a:pPr marL="0" indent="0" algn="l">
              <a:buNone/>
            </a:pPr>
            <a:r>
              <a:rPr lang="en-US" sz="3000" b="1" dirty="0">
                <a:solidFill>
                  <a:srgbClr val="1B1B23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Few Places Let You Pass That On.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548640" y="1965960"/>
            <a:ext cx="3520440" cy="2880360"/>
          </a:xfrm>
          <a:prstGeom prst="roundRect">
            <a:avLst>
              <a:gd name="adj" fmla="val 2540"/>
            </a:avLst>
          </a:prstGeom>
          <a:solidFill>
            <a:srgbClr val="F6F4F1"/>
          </a:solidFill>
          <a:ln/>
          <a:effectLst>
            <a:outerShdw blurRad="101600" dist="38100" dir="54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IN"/>
          </a:p>
        </p:txBody>
      </p:sp>
      <p:sp>
        <p:nvSpPr>
          <p:cNvPr id="5" name="Shape 3"/>
          <p:cNvSpPr/>
          <p:nvPr/>
        </p:nvSpPr>
        <p:spPr>
          <a:xfrm>
            <a:off x="868680" y="2286000"/>
            <a:ext cx="566928" cy="566928"/>
          </a:xfrm>
          <a:prstGeom prst="ellipse">
            <a:avLst/>
          </a:prstGeom>
          <a:solidFill>
            <a:srgbClr val="FF6A3D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6" name="Text 4"/>
          <p:cNvSpPr/>
          <p:nvPr/>
        </p:nvSpPr>
        <p:spPr>
          <a:xfrm>
            <a:off x="868680" y="2286000"/>
            <a:ext cx="566928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2000" dirty="0"/>
          </a:p>
        </p:txBody>
      </p:sp>
      <p:sp>
        <p:nvSpPr>
          <p:cNvPr id="7" name="Text 5"/>
          <p:cNvSpPr/>
          <p:nvPr/>
        </p:nvSpPr>
        <p:spPr>
          <a:xfrm>
            <a:off x="868680" y="3017520"/>
            <a:ext cx="28803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ts val="1900"/>
              </a:lnSpc>
              <a:buNone/>
            </a:pPr>
            <a:r>
              <a:rPr lang="en-US" sz="1650" b="1" dirty="0">
                <a:solidFill>
                  <a:srgbClr val="1B1B23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No Structured Platform</a:t>
            </a:r>
            <a:endParaRPr lang="en-US" sz="1650" dirty="0"/>
          </a:p>
        </p:txBody>
      </p:sp>
      <p:sp>
        <p:nvSpPr>
          <p:cNvPr id="8" name="Text 6"/>
          <p:cNvSpPr/>
          <p:nvPr/>
        </p:nvSpPr>
        <p:spPr>
          <a:xfrm>
            <a:off x="868680" y="3611880"/>
            <a:ext cx="288036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ts val="1600"/>
              </a:lnSpc>
              <a:buNone/>
            </a:pPr>
            <a:r>
              <a:rPr lang="en-US" sz="12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Great engineers want to mentor and speak, but ad-hoc DMs and one-off talks don't build lasting reach.</a:t>
            </a:r>
            <a:endParaRPr lang="en-US" sz="1200" dirty="0"/>
          </a:p>
        </p:txBody>
      </p:sp>
      <p:sp>
        <p:nvSpPr>
          <p:cNvPr id="9" name="Shape 7"/>
          <p:cNvSpPr/>
          <p:nvPr/>
        </p:nvSpPr>
        <p:spPr>
          <a:xfrm>
            <a:off x="4389120" y="1965960"/>
            <a:ext cx="3520440" cy="2880360"/>
          </a:xfrm>
          <a:prstGeom prst="roundRect">
            <a:avLst>
              <a:gd name="adj" fmla="val 2540"/>
            </a:avLst>
          </a:prstGeom>
          <a:solidFill>
            <a:srgbClr val="F6F4F1"/>
          </a:solidFill>
          <a:ln/>
          <a:effectLst>
            <a:outerShdw blurRad="101600" dist="38100" dir="54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IN"/>
          </a:p>
        </p:txBody>
      </p:sp>
      <p:sp>
        <p:nvSpPr>
          <p:cNvPr id="10" name="Shape 8"/>
          <p:cNvSpPr/>
          <p:nvPr/>
        </p:nvSpPr>
        <p:spPr>
          <a:xfrm>
            <a:off x="4709160" y="2286000"/>
            <a:ext cx="566928" cy="566928"/>
          </a:xfrm>
          <a:prstGeom prst="ellipse">
            <a:avLst/>
          </a:prstGeom>
          <a:solidFill>
            <a:srgbClr val="FF6A3D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11" name="Text 9"/>
          <p:cNvSpPr/>
          <p:nvPr/>
        </p:nvSpPr>
        <p:spPr>
          <a:xfrm>
            <a:off x="4709160" y="2286000"/>
            <a:ext cx="566928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2000" dirty="0"/>
          </a:p>
        </p:txBody>
      </p:sp>
      <p:sp>
        <p:nvSpPr>
          <p:cNvPr id="12" name="Text 10"/>
          <p:cNvSpPr/>
          <p:nvPr/>
        </p:nvSpPr>
        <p:spPr>
          <a:xfrm>
            <a:off x="4709160" y="3017520"/>
            <a:ext cx="28803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ts val="1900"/>
              </a:lnSpc>
              <a:buNone/>
            </a:pPr>
            <a:r>
              <a:rPr lang="en-US" sz="1650" b="1" dirty="0">
                <a:solidFill>
                  <a:srgbClr val="1B1B23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Effort Without Visibility</a:t>
            </a:r>
            <a:endParaRPr lang="en-US" sz="1650" dirty="0"/>
          </a:p>
        </p:txBody>
      </p:sp>
      <p:sp>
        <p:nvSpPr>
          <p:cNvPr id="13" name="Text 11"/>
          <p:cNvSpPr/>
          <p:nvPr/>
        </p:nvSpPr>
        <p:spPr>
          <a:xfrm>
            <a:off x="4709160" y="3611880"/>
            <a:ext cx="288036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ts val="1600"/>
              </a:lnSpc>
              <a:buNone/>
            </a:pPr>
            <a:r>
              <a:rPr lang="en-US" sz="12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Helping students informally rarely translates into public recognition or professional credit.</a:t>
            </a:r>
            <a:endParaRPr lang="en-US" sz="1200" dirty="0"/>
          </a:p>
        </p:txBody>
      </p:sp>
      <p:sp>
        <p:nvSpPr>
          <p:cNvPr id="14" name="Shape 12"/>
          <p:cNvSpPr/>
          <p:nvPr/>
        </p:nvSpPr>
        <p:spPr>
          <a:xfrm>
            <a:off x="8229600" y="1965960"/>
            <a:ext cx="3520440" cy="2880360"/>
          </a:xfrm>
          <a:prstGeom prst="roundRect">
            <a:avLst>
              <a:gd name="adj" fmla="val 2540"/>
            </a:avLst>
          </a:prstGeom>
          <a:solidFill>
            <a:srgbClr val="F6F4F1"/>
          </a:solidFill>
          <a:ln/>
          <a:effectLst>
            <a:outerShdw blurRad="101600" dist="38100" dir="54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IN"/>
          </a:p>
        </p:txBody>
      </p:sp>
      <p:sp>
        <p:nvSpPr>
          <p:cNvPr id="15" name="Shape 13"/>
          <p:cNvSpPr/>
          <p:nvPr/>
        </p:nvSpPr>
        <p:spPr>
          <a:xfrm>
            <a:off x="8549640" y="2286000"/>
            <a:ext cx="566928" cy="566928"/>
          </a:xfrm>
          <a:prstGeom prst="ellipse">
            <a:avLst/>
          </a:prstGeom>
          <a:solidFill>
            <a:srgbClr val="FF6A3D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16" name="Text 14"/>
          <p:cNvSpPr/>
          <p:nvPr/>
        </p:nvSpPr>
        <p:spPr>
          <a:xfrm>
            <a:off x="8549640" y="2286000"/>
            <a:ext cx="566928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2000" dirty="0"/>
          </a:p>
        </p:txBody>
      </p:sp>
      <p:sp>
        <p:nvSpPr>
          <p:cNvPr id="17" name="Text 15"/>
          <p:cNvSpPr/>
          <p:nvPr/>
        </p:nvSpPr>
        <p:spPr>
          <a:xfrm>
            <a:off x="8549640" y="3017520"/>
            <a:ext cx="28803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ts val="1900"/>
              </a:lnSpc>
              <a:buNone/>
            </a:pPr>
            <a:r>
              <a:rPr lang="en-US" sz="1650" b="1" dirty="0">
                <a:solidFill>
                  <a:srgbClr val="1B1B23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Disconnected from Fresh Talent</a:t>
            </a:r>
            <a:endParaRPr lang="en-US" sz="1650" dirty="0"/>
          </a:p>
        </p:txBody>
      </p:sp>
      <p:sp>
        <p:nvSpPr>
          <p:cNvPr id="18" name="Text 16"/>
          <p:cNvSpPr/>
          <p:nvPr/>
        </p:nvSpPr>
        <p:spPr>
          <a:xfrm>
            <a:off x="8549640" y="3611880"/>
            <a:ext cx="288036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ts val="1600"/>
              </a:lnSpc>
              <a:buNone/>
            </a:pPr>
            <a:r>
              <a:rPr lang="en-US" sz="12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Companies and startups struggle to meet motivated, project-proven engineers before they graduate.</a:t>
            </a:r>
            <a:endParaRPr lang="en-US" sz="1200" dirty="0"/>
          </a:p>
        </p:txBody>
      </p:sp>
      <p:sp>
        <p:nvSpPr>
          <p:cNvPr id="19" name="Shape 17"/>
          <p:cNvSpPr/>
          <p:nvPr/>
        </p:nvSpPr>
        <p:spPr>
          <a:xfrm>
            <a:off x="548640" y="5166360"/>
            <a:ext cx="11109960" cy="1051560"/>
          </a:xfrm>
          <a:prstGeom prst="roundRect">
            <a:avLst>
              <a:gd name="adj" fmla="val 6957"/>
            </a:avLst>
          </a:prstGeom>
          <a:solidFill>
            <a:srgbClr val="12172B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20" name="Text 18"/>
          <p:cNvSpPr/>
          <p:nvPr/>
        </p:nvSpPr>
        <p:spPr>
          <a:xfrm>
            <a:off x="868680" y="5166360"/>
            <a:ext cx="10515600" cy="10515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5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EmberGround turns your expertise into </a:t>
            </a:r>
            <a:r>
              <a:rPr lang="en-US" sz="1500" b="1" dirty="0">
                <a:solidFill>
                  <a:srgbClr val="FF6A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structured impact</a:t>
            </a:r>
            <a:r>
              <a:rPr lang="en-US" sz="15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— sessions, credit, and connections, built in from day one.</a:t>
            </a:r>
            <a:endParaRPr lang="en-US" sz="1500" dirty="0"/>
          </a:p>
        </p:txBody>
      </p:sp>
      <p:sp>
        <p:nvSpPr>
          <p:cNvPr id="21" name="Text 19"/>
          <p:cNvSpPr/>
          <p:nvPr/>
        </p:nvSpPr>
        <p:spPr>
          <a:xfrm>
            <a:off x="457200" y="6473952"/>
            <a:ext cx="2743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EmberGround</a:t>
            </a:r>
            <a:endParaRPr lang="en-US" sz="900" dirty="0"/>
          </a:p>
        </p:txBody>
      </p:sp>
      <p:sp>
        <p:nvSpPr>
          <p:cNvPr id="22" name="Text 20"/>
          <p:cNvSpPr/>
          <p:nvPr/>
        </p:nvSpPr>
        <p:spPr>
          <a:xfrm>
            <a:off x="11277295" y="6473952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02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84048"/>
            <a:ext cx="82296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200" b="1" kern="0" spc="200" dirty="0">
                <a:solidFill>
                  <a:srgbClr val="FF6A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ECOSYSTEM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548640" y="658368"/>
            <a:ext cx="105156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3000" b="1" dirty="0">
                <a:solidFill>
                  <a:srgbClr val="1B1B23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One Platform, Three Sides of the Same Loop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3840480" y="3154680"/>
            <a:ext cx="4389120" cy="0"/>
          </a:xfrm>
          <a:prstGeom prst="line">
            <a:avLst/>
          </a:prstGeom>
          <a:noFill/>
          <a:ln w="25400">
            <a:solidFill>
              <a:srgbClr val="C9CDE0"/>
            </a:solidFill>
            <a:prstDash val="dash"/>
          </a:ln>
        </p:spPr>
        <p:txBody>
          <a:bodyPr/>
          <a:lstStyle/>
          <a:p>
            <a:endParaRPr lang="en-IN"/>
          </a:p>
        </p:txBody>
      </p:sp>
      <p:sp>
        <p:nvSpPr>
          <p:cNvPr id="5" name="Shape 3"/>
          <p:cNvSpPr/>
          <p:nvPr/>
        </p:nvSpPr>
        <p:spPr>
          <a:xfrm>
            <a:off x="3703320" y="3703320"/>
            <a:ext cx="2377440" cy="1920240"/>
          </a:xfrm>
          <a:prstGeom prst="line">
            <a:avLst/>
          </a:prstGeom>
          <a:noFill/>
          <a:ln w="25400">
            <a:solidFill>
              <a:srgbClr val="C9CDE0"/>
            </a:solidFill>
            <a:prstDash val="dash"/>
          </a:ln>
        </p:spPr>
        <p:txBody>
          <a:bodyPr/>
          <a:lstStyle/>
          <a:p>
            <a:endParaRPr lang="en-IN"/>
          </a:p>
        </p:txBody>
      </p:sp>
      <p:sp>
        <p:nvSpPr>
          <p:cNvPr id="6" name="Shape 4"/>
          <p:cNvSpPr/>
          <p:nvPr/>
        </p:nvSpPr>
        <p:spPr>
          <a:xfrm>
            <a:off x="6675120" y="2880360"/>
            <a:ext cx="2377440" cy="1920240"/>
          </a:xfrm>
          <a:prstGeom prst="line">
            <a:avLst/>
          </a:prstGeom>
          <a:noFill/>
          <a:ln w="25400">
            <a:solidFill>
              <a:srgbClr val="C9CDE0"/>
            </a:solidFill>
            <a:prstDash val="dash"/>
          </a:ln>
        </p:spPr>
        <p:txBody>
          <a:bodyPr/>
          <a:lstStyle/>
          <a:p>
            <a:endParaRPr lang="en-IN"/>
          </a:p>
        </p:txBody>
      </p:sp>
      <p:sp>
        <p:nvSpPr>
          <p:cNvPr id="7" name="Shape 5"/>
          <p:cNvSpPr/>
          <p:nvPr/>
        </p:nvSpPr>
        <p:spPr>
          <a:xfrm>
            <a:off x="3017520" y="2331720"/>
            <a:ext cx="1371600" cy="1371600"/>
          </a:xfrm>
          <a:prstGeom prst="ellipse">
            <a:avLst/>
          </a:prstGeom>
          <a:solidFill>
            <a:srgbClr val="FF6A3D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8" name="Text 6"/>
          <p:cNvSpPr/>
          <p:nvPr/>
        </p:nvSpPr>
        <p:spPr>
          <a:xfrm>
            <a:off x="3017520" y="2331720"/>
            <a:ext cx="13716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</a:t>
            </a:r>
            <a:endParaRPr lang="en-US" sz="3000" dirty="0"/>
          </a:p>
        </p:txBody>
      </p:sp>
      <p:sp>
        <p:nvSpPr>
          <p:cNvPr id="9" name="Text 7"/>
          <p:cNvSpPr/>
          <p:nvPr/>
        </p:nvSpPr>
        <p:spPr>
          <a:xfrm>
            <a:off x="2468880" y="3749040"/>
            <a:ext cx="24688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1B1B23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Students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2194560" y="4114800"/>
            <a:ext cx="30175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ts val="1300"/>
              </a:lnSpc>
              <a:buNone/>
            </a:pPr>
            <a:r>
              <a:rPr lang="en-US" sz="105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Build real projects,</a:t>
            </a:r>
            <a:endParaRPr lang="en-US" sz="1050" dirty="0"/>
          </a:p>
          <a:p>
            <a:pPr marL="0" indent="0" algn="ctr">
              <a:lnSpc>
                <a:spcPts val="1300"/>
              </a:lnSpc>
              <a:buNone/>
            </a:pPr>
            <a:r>
              <a:rPr lang="en-US" sz="105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get mentored, get discovered</a:t>
            </a:r>
            <a:endParaRPr lang="en-US" sz="1050" dirty="0"/>
          </a:p>
        </p:txBody>
      </p:sp>
      <p:sp>
        <p:nvSpPr>
          <p:cNvPr id="11" name="Shape 9"/>
          <p:cNvSpPr/>
          <p:nvPr/>
        </p:nvSpPr>
        <p:spPr>
          <a:xfrm>
            <a:off x="6096000" y="4905756"/>
            <a:ext cx="1371600" cy="1371600"/>
          </a:xfrm>
          <a:prstGeom prst="ellipse">
            <a:avLst/>
          </a:prstGeom>
          <a:solidFill>
            <a:srgbClr val="12172B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12" name="Text 10"/>
          <p:cNvSpPr/>
          <p:nvPr/>
        </p:nvSpPr>
        <p:spPr>
          <a:xfrm>
            <a:off x="6035040" y="5074920"/>
            <a:ext cx="13716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</a:t>
            </a:r>
            <a:endParaRPr lang="en-US" sz="3000" dirty="0"/>
          </a:p>
        </p:txBody>
      </p:sp>
      <p:sp>
        <p:nvSpPr>
          <p:cNvPr id="13" name="Text 11"/>
          <p:cNvSpPr/>
          <p:nvPr/>
        </p:nvSpPr>
        <p:spPr>
          <a:xfrm>
            <a:off x="5212080" y="6492240"/>
            <a:ext cx="30175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1B1B23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Companies &amp; Startups</a:t>
            </a:r>
            <a:endParaRPr lang="en-US" sz="1600" dirty="0"/>
          </a:p>
        </p:txBody>
      </p:sp>
      <p:sp>
        <p:nvSpPr>
          <p:cNvPr id="14" name="Text 12"/>
          <p:cNvSpPr/>
          <p:nvPr/>
        </p:nvSpPr>
        <p:spPr>
          <a:xfrm>
            <a:off x="5029200" y="6858000"/>
            <a:ext cx="33832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ts val="1300"/>
              </a:lnSpc>
              <a:buNone/>
            </a:pPr>
            <a:r>
              <a:rPr lang="en-US" sz="105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Sponsor challenges,</a:t>
            </a:r>
            <a:endParaRPr lang="en-US" sz="1050" dirty="0"/>
          </a:p>
          <a:p>
            <a:pPr marL="0" indent="0" algn="ctr">
              <a:lnSpc>
                <a:spcPts val="1300"/>
              </a:lnSpc>
              <a:buNone/>
            </a:pPr>
            <a:r>
              <a:rPr lang="en-US" sz="105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meet talent early, ship feedback</a:t>
            </a:r>
            <a:endParaRPr lang="en-US" sz="1050" dirty="0"/>
          </a:p>
        </p:txBody>
      </p:sp>
      <p:sp>
        <p:nvSpPr>
          <p:cNvPr id="15" name="Shape 13"/>
          <p:cNvSpPr/>
          <p:nvPr/>
        </p:nvSpPr>
        <p:spPr>
          <a:xfrm>
            <a:off x="9052560" y="2331720"/>
            <a:ext cx="1371600" cy="1371600"/>
          </a:xfrm>
          <a:prstGeom prst="ellipse">
            <a:avLst/>
          </a:prstGeom>
          <a:solidFill>
            <a:srgbClr val="FFB25A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16" name="Text 14"/>
          <p:cNvSpPr/>
          <p:nvPr/>
        </p:nvSpPr>
        <p:spPr>
          <a:xfrm>
            <a:off x="9052560" y="2331720"/>
            <a:ext cx="13716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000" b="1" dirty="0">
                <a:solidFill>
                  <a:srgbClr val="1B1B2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</a:t>
            </a:r>
            <a:endParaRPr lang="en-US" sz="3000" dirty="0"/>
          </a:p>
        </p:txBody>
      </p:sp>
      <p:sp>
        <p:nvSpPr>
          <p:cNvPr id="17" name="Text 15"/>
          <p:cNvSpPr/>
          <p:nvPr/>
        </p:nvSpPr>
        <p:spPr>
          <a:xfrm>
            <a:off x="8229600" y="3749040"/>
            <a:ext cx="30175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1B1B23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You: The Professional</a:t>
            </a:r>
            <a:endParaRPr lang="en-US" sz="1600" dirty="0"/>
          </a:p>
        </p:txBody>
      </p:sp>
      <p:sp>
        <p:nvSpPr>
          <p:cNvPr id="18" name="Text 16"/>
          <p:cNvSpPr/>
          <p:nvPr/>
        </p:nvSpPr>
        <p:spPr>
          <a:xfrm>
            <a:off x="8046720" y="4114800"/>
            <a:ext cx="33832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ts val="1300"/>
              </a:lnSpc>
              <a:buNone/>
            </a:pPr>
            <a:r>
              <a:rPr lang="en-US" sz="105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Mentor, speak, judge —</a:t>
            </a:r>
            <a:endParaRPr lang="en-US" sz="1050" dirty="0"/>
          </a:p>
          <a:p>
            <a:pPr marL="0" indent="0" algn="ctr">
              <a:lnSpc>
                <a:spcPts val="1300"/>
              </a:lnSpc>
              <a:buNone/>
            </a:pPr>
            <a:r>
              <a:rPr lang="en-US" sz="105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gain visibility and network</a:t>
            </a:r>
            <a:endParaRPr lang="en-US" sz="1050" dirty="0"/>
          </a:p>
        </p:txBody>
      </p:sp>
      <p:sp>
        <p:nvSpPr>
          <p:cNvPr id="19" name="Text 17"/>
          <p:cNvSpPr/>
          <p:nvPr/>
        </p:nvSpPr>
        <p:spPr>
          <a:xfrm>
            <a:off x="548640" y="6172200"/>
            <a:ext cx="110642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 sit at the center of the loop — closest to the students you mentor and the companies you connect with.</a:t>
            </a:r>
            <a:endParaRPr lang="en-US" sz="1200" dirty="0"/>
          </a:p>
        </p:txBody>
      </p:sp>
      <p:sp>
        <p:nvSpPr>
          <p:cNvPr id="20" name="Text 18"/>
          <p:cNvSpPr/>
          <p:nvPr/>
        </p:nvSpPr>
        <p:spPr>
          <a:xfrm>
            <a:off x="457200" y="6473952"/>
            <a:ext cx="2743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EmberGround</a:t>
            </a:r>
            <a:endParaRPr lang="en-US" sz="900" dirty="0"/>
          </a:p>
        </p:txBody>
      </p:sp>
      <p:sp>
        <p:nvSpPr>
          <p:cNvPr id="21" name="Text 19"/>
          <p:cNvSpPr/>
          <p:nvPr/>
        </p:nvSpPr>
        <p:spPr>
          <a:xfrm>
            <a:off x="11277295" y="6473952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03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84048"/>
            <a:ext cx="82296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200" b="1" kern="0" spc="200" dirty="0">
                <a:solidFill>
                  <a:srgbClr val="FF6A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YOU GET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548640" y="658368"/>
            <a:ext cx="105156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3000" b="1" dirty="0">
                <a:solidFill>
                  <a:srgbClr val="1B1B23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Why Professionals Join EmberGround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548640" y="1874520"/>
            <a:ext cx="3520440" cy="1417320"/>
          </a:xfrm>
          <a:prstGeom prst="roundRect">
            <a:avLst>
              <a:gd name="adj" fmla="val 5161"/>
            </a:avLst>
          </a:prstGeom>
          <a:solidFill>
            <a:srgbClr val="F6F4F1"/>
          </a:solidFill>
          <a:ln/>
          <a:effectLst>
            <a:outerShdw blurRad="101600" dist="38100" dir="54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IN"/>
          </a:p>
        </p:txBody>
      </p:sp>
      <p:sp>
        <p:nvSpPr>
          <p:cNvPr id="5" name="Shape 3"/>
          <p:cNvSpPr/>
          <p:nvPr/>
        </p:nvSpPr>
        <p:spPr>
          <a:xfrm>
            <a:off x="804672" y="2130552"/>
            <a:ext cx="438912" cy="438912"/>
          </a:xfrm>
          <a:prstGeom prst="ellipse">
            <a:avLst/>
          </a:prstGeom>
          <a:solidFill>
            <a:srgbClr val="FF6A3D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6" name="Text 4"/>
          <p:cNvSpPr/>
          <p:nvPr/>
        </p:nvSpPr>
        <p:spPr>
          <a:xfrm>
            <a:off x="804672" y="2130552"/>
            <a:ext cx="438912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1371600" y="2075688"/>
            <a:ext cx="24231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50" b="1" dirty="0">
                <a:solidFill>
                  <a:srgbClr val="1B1B23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Public Recognition</a:t>
            </a:r>
            <a:endParaRPr lang="en-US" sz="1350" dirty="0"/>
          </a:p>
        </p:txBody>
      </p:sp>
      <p:sp>
        <p:nvSpPr>
          <p:cNvPr id="8" name="Text 6"/>
          <p:cNvSpPr/>
          <p:nvPr/>
        </p:nvSpPr>
        <p:spPr>
          <a:xfrm>
            <a:off x="822960" y="2496312"/>
            <a:ext cx="29718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ts val="1300"/>
              </a:lnSpc>
              <a:buNone/>
            </a:pPr>
            <a:r>
              <a:rPr lang="en-US" sz="105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Your name and work featured across our platform and community channels</a:t>
            </a:r>
            <a:endParaRPr lang="en-US" sz="1050" dirty="0"/>
          </a:p>
        </p:txBody>
      </p:sp>
      <p:sp>
        <p:nvSpPr>
          <p:cNvPr id="9" name="Shape 7"/>
          <p:cNvSpPr/>
          <p:nvPr/>
        </p:nvSpPr>
        <p:spPr>
          <a:xfrm>
            <a:off x="4389120" y="1874520"/>
            <a:ext cx="3520440" cy="1417320"/>
          </a:xfrm>
          <a:prstGeom prst="roundRect">
            <a:avLst>
              <a:gd name="adj" fmla="val 5161"/>
            </a:avLst>
          </a:prstGeom>
          <a:solidFill>
            <a:srgbClr val="F6F4F1"/>
          </a:solidFill>
          <a:ln/>
          <a:effectLst>
            <a:outerShdw blurRad="101600" dist="38100" dir="54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IN"/>
          </a:p>
        </p:txBody>
      </p:sp>
      <p:sp>
        <p:nvSpPr>
          <p:cNvPr id="10" name="Shape 8"/>
          <p:cNvSpPr/>
          <p:nvPr/>
        </p:nvSpPr>
        <p:spPr>
          <a:xfrm>
            <a:off x="4645152" y="2130552"/>
            <a:ext cx="438912" cy="438912"/>
          </a:xfrm>
          <a:prstGeom prst="ellipse">
            <a:avLst/>
          </a:prstGeom>
          <a:solidFill>
            <a:srgbClr val="FF6A3D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11" name="Text 9"/>
          <p:cNvSpPr/>
          <p:nvPr/>
        </p:nvSpPr>
        <p:spPr>
          <a:xfrm>
            <a:off x="4645152" y="2130552"/>
            <a:ext cx="438912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1300" dirty="0"/>
          </a:p>
        </p:txBody>
      </p:sp>
      <p:sp>
        <p:nvSpPr>
          <p:cNvPr id="12" name="Text 10"/>
          <p:cNvSpPr/>
          <p:nvPr/>
        </p:nvSpPr>
        <p:spPr>
          <a:xfrm>
            <a:off x="5212080" y="2075688"/>
            <a:ext cx="24231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50" b="1" dirty="0">
                <a:solidFill>
                  <a:srgbClr val="1B1B23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Guest Speaker Slots</a:t>
            </a:r>
            <a:endParaRPr lang="en-US" sz="1350" dirty="0"/>
          </a:p>
        </p:txBody>
      </p:sp>
      <p:sp>
        <p:nvSpPr>
          <p:cNvPr id="13" name="Text 11"/>
          <p:cNvSpPr/>
          <p:nvPr/>
        </p:nvSpPr>
        <p:spPr>
          <a:xfrm>
            <a:off x="4663440" y="2496312"/>
            <a:ext cx="29718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ts val="1300"/>
              </a:lnSpc>
              <a:buNone/>
            </a:pPr>
            <a:r>
              <a:rPr lang="en-US" sz="105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Headline Office Hours, AMAs, and Engineering Labs for a live student audience</a:t>
            </a:r>
            <a:endParaRPr lang="en-US" sz="1050" dirty="0"/>
          </a:p>
        </p:txBody>
      </p:sp>
      <p:sp>
        <p:nvSpPr>
          <p:cNvPr id="14" name="Shape 12"/>
          <p:cNvSpPr/>
          <p:nvPr/>
        </p:nvSpPr>
        <p:spPr>
          <a:xfrm>
            <a:off x="8229600" y="1874520"/>
            <a:ext cx="3520440" cy="1417320"/>
          </a:xfrm>
          <a:prstGeom prst="roundRect">
            <a:avLst>
              <a:gd name="adj" fmla="val 5161"/>
            </a:avLst>
          </a:prstGeom>
          <a:solidFill>
            <a:srgbClr val="F6F4F1"/>
          </a:solidFill>
          <a:ln/>
          <a:effectLst>
            <a:outerShdw blurRad="101600" dist="38100" dir="54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IN"/>
          </a:p>
        </p:txBody>
      </p:sp>
      <p:sp>
        <p:nvSpPr>
          <p:cNvPr id="15" name="Shape 13"/>
          <p:cNvSpPr/>
          <p:nvPr/>
        </p:nvSpPr>
        <p:spPr>
          <a:xfrm>
            <a:off x="8485632" y="2130552"/>
            <a:ext cx="438912" cy="438912"/>
          </a:xfrm>
          <a:prstGeom prst="ellipse">
            <a:avLst/>
          </a:prstGeom>
          <a:solidFill>
            <a:srgbClr val="FF6A3D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16" name="Text 14"/>
          <p:cNvSpPr/>
          <p:nvPr/>
        </p:nvSpPr>
        <p:spPr>
          <a:xfrm>
            <a:off x="8485632" y="2130552"/>
            <a:ext cx="438912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9052560" y="2075688"/>
            <a:ext cx="24231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50" b="1" dirty="0">
                <a:solidFill>
                  <a:srgbClr val="1B1B23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Hackathon Judge</a:t>
            </a:r>
            <a:endParaRPr lang="en-US" sz="1350" dirty="0"/>
          </a:p>
        </p:txBody>
      </p:sp>
      <p:sp>
        <p:nvSpPr>
          <p:cNvPr id="18" name="Text 16"/>
          <p:cNvSpPr/>
          <p:nvPr/>
        </p:nvSpPr>
        <p:spPr>
          <a:xfrm>
            <a:off x="8503920" y="2496312"/>
            <a:ext cx="29718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ts val="1300"/>
              </a:lnSpc>
              <a:buNone/>
            </a:pPr>
            <a:r>
              <a:rPr lang="en-US" sz="105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Judge flagship hackathons and shape the next generation's best work</a:t>
            </a:r>
            <a:endParaRPr lang="en-US" sz="1050" dirty="0"/>
          </a:p>
        </p:txBody>
      </p:sp>
      <p:sp>
        <p:nvSpPr>
          <p:cNvPr id="19" name="Shape 17"/>
          <p:cNvSpPr/>
          <p:nvPr/>
        </p:nvSpPr>
        <p:spPr>
          <a:xfrm>
            <a:off x="548640" y="3566160"/>
            <a:ext cx="3520440" cy="1417320"/>
          </a:xfrm>
          <a:prstGeom prst="roundRect">
            <a:avLst>
              <a:gd name="adj" fmla="val 5161"/>
            </a:avLst>
          </a:prstGeom>
          <a:solidFill>
            <a:srgbClr val="F6F4F1"/>
          </a:solidFill>
          <a:ln/>
          <a:effectLst>
            <a:outerShdw blurRad="101600" dist="38100" dir="54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IN"/>
          </a:p>
        </p:txBody>
      </p:sp>
      <p:sp>
        <p:nvSpPr>
          <p:cNvPr id="20" name="Shape 18"/>
          <p:cNvSpPr/>
          <p:nvPr/>
        </p:nvSpPr>
        <p:spPr>
          <a:xfrm>
            <a:off x="804672" y="3822192"/>
            <a:ext cx="438912" cy="438912"/>
          </a:xfrm>
          <a:prstGeom prst="ellipse">
            <a:avLst/>
          </a:prstGeom>
          <a:solidFill>
            <a:srgbClr val="FF6A3D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21" name="Text 19"/>
          <p:cNvSpPr/>
          <p:nvPr/>
        </p:nvSpPr>
        <p:spPr>
          <a:xfrm>
            <a:off x="804672" y="3822192"/>
            <a:ext cx="438912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1300" dirty="0"/>
          </a:p>
        </p:txBody>
      </p:sp>
      <p:sp>
        <p:nvSpPr>
          <p:cNvPr id="22" name="Text 20"/>
          <p:cNvSpPr/>
          <p:nvPr/>
        </p:nvSpPr>
        <p:spPr>
          <a:xfrm>
            <a:off x="1371600" y="3767328"/>
            <a:ext cx="24231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50" b="1" dirty="0">
                <a:solidFill>
                  <a:srgbClr val="1B1B23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Hackathon Mentor</a:t>
            </a:r>
            <a:endParaRPr lang="en-US" sz="1350" dirty="0"/>
          </a:p>
        </p:txBody>
      </p:sp>
      <p:sp>
        <p:nvSpPr>
          <p:cNvPr id="23" name="Text 21"/>
          <p:cNvSpPr/>
          <p:nvPr/>
        </p:nvSpPr>
        <p:spPr>
          <a:xfrm>
            <a:off x="822960" y="4187952"/>
            <a:ext cx="29718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ts val="1300"/>
              </a:lnSpc>
              <a:buNone/>
            </a:pPr>
            <a:r>
              <a:rPr lang="en-US" sz="105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Guide teams live during build weekends — high-impact, high-visibility</a:t>
            </a:r>
            <a:endParaRPr lang="en-US" sz="1050" dirty="0"/>
          </a:p>
        </p:txBody>
      </p:sp>
      <p:sp>
        <p:nvSpPr>
          <p:cNvPr id="24" name="Shape 22"/>
          <p:cNvSpPr/>
          <p:nvPr/>
        </p:nvSpPr>
        <p:spPr>
          <a:xfrm>
            <a:off x="4389120" y="3566160"/>
            <a:ext cx="3520440" cy="1417320"/>
          </a:xfrm>
          <a:prstGeom prst="roundRect">
            <a:avLst>
              <a:gd name="adj" fmla="val 5161"/>
            </a:avLst>
          </a:prstGeom>
          <a:solidFill>
            <a:srgbClr val="F6F4F1"/>
          </a:solidFill>
          <a:ln/>
          <a:effectLst>
            <a:outerShdw blurRad="101600" dist="38100" dir="54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IN"/>
          </a:p>
        </p:txBody>
      </p:sp>
      <p:sp>
        <p:nvSpPr>
          <p:cNvPr id="25" name="Shape 23"/>
          <p:cNvSpPr/>
          <p:nvPr/>
        </p:nvSpPr>
        <p:spPr>
          <a:xfrm>
            <a:off x="4645152" y="3822192"/>
            <a:ext cx="438912" cy="438912"/>
          </a:xfrm>
          <a:prstGeom prst="ellipse">
            <a:avLst/>
          </a:prstGeom>
          <a:solidFill>
            <a:srgbClr val="FF6A3D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26" name="Text 24"/>
          <p:cNvSpPr/>
          <p:nvPr/>
        </p:nvSpPr>
        <p:spPr>
          <a:xfrm>
            <a:off x="4645152" y="3822192"/>
            <a:ext cx="438912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</a:t>
            </a:r>
            <a:endParaRPr lang="en-US" sz="1300" dirty="0"/>
          </a:p>
        </p:txBody>
      </p:sp>
      <p:sp>
        <p:nvSpPr>
          <p:cNvPr id="27" name="Text 25"/>
          <p:cNvSpPr/>
          <p:nvPr/>
        </p:nvSpPr>
        <p:spPr>
          <a:xfrm>
            <a:off x="5212080" y="3767328"/>
            <a:ext cx="24231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50" b="1" dirty="0">
                <a:solidFill>
                  <a:srgbClr val="1B1B23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Feature Post</a:t>
            </a:r>
            <a:endParaRPr lang="en-US" sz="1350" dirty="0"/>
          </a:p>
        </p:txBody>
      </p:sp>
      <p:sp>
        <p:nvSpPr>
          <p:cNvPr id="28" name="Text 26"/>
          <p:cNvSpPr/>
          <p:nvPr/>
        </p:nvSpPr>
        <p:spPr>
          <a:xfrm>
            <a:off x="4663440" y="4187952"/>
            <a:ext cx="29718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ts val="1300"/>
              </a:lnSpc>
              <a:buNone/>
            </a:pPr>
            <a:r>
              <a:rPr lang="en-US" sz="105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dedicated blog spotlight on your work, story, and expertise</a:t>
            </a:r>
            <a:endParaRPr lang="en-US" sz="1050" dirty="0"/>
          </a:p>
        </p:txBody>
      </p:sp>
      <p:sp>
        <p:nvSpPr>
          <p:cNvPr id="29" name="Shape 27"/>
          <p:cNvSpPr/>
          <p:nvPr/>
        </p:nvSpPr>
        <p:spPr>
          <a:xfrm>
            <a:off x="8229600" y="3566160"/>
            <a:ext cx="3520440" cy="1417320"/>
          </a:xfrm>
          <a:prstGeom prst="roundRect">
            <a:avLst>
              <a:gd name="adj" fmla="val 5161"/>
            </a:avLst>
          </a:prstGeom>
          <a:solidFill>
            <a:srgbClr val="F6F4F1"/>
          </a:solidFill>
          <a:ln/>
          <a:effectLst>
            <a:outerShdw blurRad="101600" dist="38100" dir="54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IN"/>
          </a:p>
        </p:txBody>
      </p:sp>
      <p:sp>
        <p:nvSpPr>
          <p:cNvPr id="30" name="Shape 28"/>
          <p:cNvSpPr/>
          <p:nvPr/>
        </p:nvSpPr>
        <p:spPr>
          <a:xfrm>
            <a:off x="8485632" y="3822192"/>
            <a:ext cx="438912" cy="438912"/>
          </a:xfrm>
          <a:prstGeom prst="ellipse">
            <a:avLst/>
          </a:prstGeom>
          <a:solidFill>
            <a:srgbClr val="FF6A3D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31" name="Text 29"/>
          <p:cNvSpPr/>
          <p:nvPr/>
        </p:nvSpPr>
        <p:spPr>
          <a:xfrm>
            <a:off x="8485632" y="3822192"/>
            <a:ext cx="438912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</a:t>
            </a:r>
            <a:endParaRPr lang="en-US" sz="1300" dirty="0"/>
          </a:p>
        </p:txBody>
      </p:sp>
      <p:sp>
        <p:nvSpPr>
          <p:cNvPr id="32" name="Text 30"/>
          <p:cNvSpPr/>
          <p:nvPr/>
        </p:nvSpPr>
        <p:spPr>
          <a:xfrm>
            <a:off x="9052560" y="3767328"/>
            <a:ext cx="24231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50" b="1" dirty="0">
                <a:solidFill>
                  <a:srgbClr val="1B1B23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Startup &amp; Company Network</a:t>
            </a:r>
            <a:endParaRPr lang="en-US" sz="1350" dirty="0"/>
          </a:p>
        </p:txBody>
      </p:sp>
      <p:sp>
        <p:nvSpPr>
          <p:cNvPr id="33" name="Text 31"/>
          <p:cNvSpPr/>
          <p:nvPr/>
        </p:nvSpPr>
        <p:spPr>
          <a:xfrm>
            <a:off x="8503920" y="4187952"/>
            <a:ext cx="29718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ts val="1300"/>
              </a:lnSpc>
              <a:buNone/>
            </a:pPr>
            <a:r>
              <a:rPr lang="en-US" sz="105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Direct connections with founders, sponsors, and hiring teams in our ecosystem</a:t>
            </a:r>
            <a:endParaRPr lang="en-US" sz="1050" dirty="0"/>
          </a:p>
        </p:txBody>
      </p:sp>
      <p:sp>
        <p:nvSpPr>
          <p:cNvPr id="34" name="Text 32"/>
          <p:cNvSpPr/>
          <p:nvPr/>
        </p:nvSpPr>
        <p:spPr>
          <a:xfrm>
            <a:off x="457200" y="6473952"/>
            <a:ext cx="2743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EmberGround</a:t>
            </a:r>
            <a:endParaRPr lang="en-US" sz="900" dirty="0"/>
          </a:p>
        </p:txBody>
      </p:sp>
      <p:sp>
        <p:nvSpPr>
          <p:cNvPr id="35" name="Text 33"/>
          <p:cNvSpPr/>
          <p:nvPr/>
        </p:nvSpPr>
        <p:spPr>
          <a:xfrm>
            <a:off x="11277295" y="6473952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04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84048"/>
            <a:ext cx="82296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200" b="1" kern="0" spc="200" dirty="0">
                <a:solidFill>
                  <a:srgbClr val="FF6A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WAYS TO GET INVOLVED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548640" y="658368"/>
            <a:ext cx="105156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3000" b="1" dirty="0">
                <a:solidFill>
                  <a:srgbClr val="1B1B23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Pick the Format That Fits Your Time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548640" y="1920240"/>
            <a:ext cx="5349240" cy="1691640"/>
          </a:xfrm>
          <a:prstGeom prst="roundRect">
            <a:avLst>
              <a:gd name="adj" fmla="val 4324"/>
            </a:avLst>
          </a:prstGeom>
          <a:solidFill>
            <a:srgbClr val="F6F4F1"/>
          </a:solidFill>
          <a:ln/>
          <a:effectLst>
            <a:outerShdw blurRad="101600" dist="38100" dir="54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IN"/>
          </a:p>
        </p:txBody>
      </p:sp>
      <p:sp>
        <p:nvSpPr>
          <p:cNvPr id="5" name="Text 3"/>
          <p:cNvSpPr/>
          <p:nvPr/>
        </p:nvSpPr>
        <p:spPr>
          <a:xfrm>
            <a:off x="868680" y="2176272"/>
            <a:ext cx="37033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550" b="1" dirty="0">
                <a:solidFill>
                  <a:srgbClr val="1B1B23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Office Hours Host</a:t>
            </a:r>
            <a:endParaRPr lang="en-US" sz="1550" dirty="0"/>
          </a:p>
        </p:txBody>
      </p:sp>
      <p:sp>
        <p:nvSpPr>
          <p:cNvPr id="6" name="Shape 4"/>
          <p:cNvSpPr/>
          <p:nvPr/>
        </p:nvSpPr>
        <p:spPr>
          <a:xfrm>
            <a:off x="4343400" y="2194560"/>
            <a:ext cx="1280160" cy="347472"/>
          </a:xfrm>
          <a:prstGeom prst="roundRect">
            <a:avLst>
              <a:gd name="adj" fmla="val 50000"/>
            </a:avLst>
          </a:prstGeom>
          <a:solidFill>
            <a:srgbClr val="12172B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7" name="Text 5"/>
          <p:cNvSpPr/>
          <p:nvPr/>
        </p:nvSpPr>
        <p:spPr>
          <a:xfrm>
            <a:off x="4343400" y="2194560"/>
            <a:ext cx="128016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B2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 hr / month</a:t>
            </a:r>
            <a:endParaRPr lang="en-US" sz="900" dirty="0"/>
          </a:p>
        </p:txBody>
      </p:sp>
      <p:sp>
        <p:nvSpPr>
          <p:cNvPr id="8" name="Text 6"/>
          <p:cNvSpPr/>
          <p:nvPr/>
        </p:nvSpPr>
        <p:spPr>
          <a:xfrm>
            <a:off x="868680" y="2697480"/>
            <a:ext cx="470916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ts val="1500"/>
              </a:lnSpc>
              <a:buNone/>
            </a:pPr>
            <a:r>
              <a:rPr lang="en-US" sz="115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One 60-min live session. Answer questions, share how you actually work.</a:t>
            </a:r>
            <a:endParaRPr lang="en-US" sz="1150" dirty="0"/>
          </a:p>
        </p:txBody>
      </p:sp>
      <p:sp>
        <p:nvSpPr>
          <p:cNvPr id="9" name="Shape 7"/>
          <p:cNvSpPr/>
          <p:nvPr/>
        </p:nvSpPr>
        <p:spPr>
          <a:xfrm>
            <a:off x="6309360" y="1920240"/>
            <a:ext cx="5349240" cy="1691640"/>
          </a:xfrm>
          <a:prstGeom prst="roundRect">
            <a:avLst>
              <a:gd name="adj" fmla="val 4324"/>
            </a:avLst>
          </a:prstGeom>
          <a:solidFill>
            <a:srgbClr val="F6F4F1"/>
          </a:solidFill>
          <a:ln/>
          <a:effectLst>
            <a:outerShdw blurRad="101600" dist="38100" dir="54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IN"/>
          </a:p>
        </p:txBody>
      </p:sp>
      <p:sp>
        <p:nvSpPr>
          <p:cNvPr id="10" name="Text 8"/>
          <p:cNvSpPr/>
          <p:nvPr/>
        </p:nvSpPr>
        <p:spPr>
          <a:xfrm>
            <a:off x="6629400" y="2176272"/>
            <a:ext cx="37033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550" b="1" dirty="0">
                <a:solidFill>
                  <a:srgbClr val="1B1B23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Workshop / AMA Speaker</a:t>
            </a:r>
            <a:endParaRPr lang="en-US" sz="1550" dirty="0"/>
          </a:p>
        </p:txBody>
      </p:sp>
      <p:sp>
        <p:nvSpPr>
          <p:cNvPr id="11" name="Shape 9"/>
          <p:cNvSpPr/>
          <p:nvPr/>
        </p:nvSpPr>
        <p:spPr>
          <a:xfrm>
            <a:off x="10104120" y="2194560"/>
            <a:ext cx="1280160" cy="347472"/>
          </a:xfrm>
          <a:prstGeom prst="roundRect">
            <a:avLst>
              <a:gd name="adj" fmla="val 50000"/>
            </a:avLst>
          </a:prstGeom>
          <a:solidFill>
            <a:srgbClr val="12172B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12" name="Text 10"/>
          <p:cNvSpPr/>
          <p:nvPr/>
        </p:nvSpPr>
        <p:spPr>
          <a:xfrm>
            <a:off x="10104120" y="2194560"/>
            <a:ext cx="128016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B2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 session</a:t>
            </a:r>
            <a:endParaRPr lang="en-US" sz="900" dirty="0"/>
          </a:p>
        </p:txBody>
      </p:sp>
      <p:sp>
        <p:nvSpPr>
          <p:cNvPr id="13" name="Text 11"/>
          <p:cNvSpPr/>
          <p:nvPr/>
        </p:nvSpPr>
        <p:spPr>
          <a:xfrm>
            <a:off x="6629400" y="2697480"/>
            <a:ext cx="470916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ts val="1500"/>
              </a:lnSpc>
              <a:buNone/>
            </a:pPr>
            <a:r>
              <a:rPr lang="en-US" sz="115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Deep-dive talk or open Q&amp;A on your domain — AI, backend, cloud, infra.</a:t>
            </a:r>
            <a:endParaRPr lang="en-US" sz="1150" dirty="0"/>
          </a:p>
        </p:txBody>
      </p:sp>
      <p:sp>
        <p:nvSpPr>
          <p:cNvPr id="14" name="Shape 12"/>
          <p:cNvSpPr/>
          <p:nvPr/>
        </p:nvSpPr>
        <p:spPr>
          <a:xfrm>
            <a:off x="548640" y="3886200"/>
            <a:ext cx="5349240" cy="1691640"/>
          </a:xfrm>
          <a:prstGeom prst="roundRect">
            <a:avLst>
              <a:gd name="adj" fmla="val 4324"/>
            </a:avLst>
          </a:prstGeom>
          <a:solidFill>
            <a:srgbClr val="F6F4F1"/>
          </a:solidFill>
          <a:ln/>
          <a:effectLst>
            <a:outerShdw blurRad="101600" dist="38100" dir="54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IN"/>
          </a:p>
        </p:txBody>
      </p:sp>
      <p:sp>
        <p:nvSpPr>
          <p:cNvPr id="15" name="Text 13"/>
          <p:cNvSpPr/>
          <p:nvPr/>
        </p:nvSpPr>
        <p:spPr>
          <a:xfrm>
            <a:off x="868680" y="4142232"/>
            <a:ext cx="37033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550" b="1" dirty="0">
                <a:solidFill>
                  <a:srgbClr val="1B1B23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Hackathon Judge</a:t>
            </a:r>
            <a:endParaRPr lang="en-US" sz="1550" dirty="0"/>
          </a:p>
        </p:txBody>
      </p:sp>
      <p:sp>
        <p:nvSpPr>
          <p:cNvPr id="16" name="Shape 14"/>
          <p:cNvSpPr/>
          <p:nvPr/>
        </p:nvSpPr>
        <p:spPr>
          <a:xfrm>
            <a:off x="4343400" y="4160520"/>
            <a:ext cx="1280160" cy="347472"/>
          </a:xfrm>
          <a:prstGeom prst="roundRect">
            <a:avLst>
              <a:gd name="adj" fmla="val 50000"/>
            </a:avLst>
          </a:prstGeom>
          <a:solidFill>
            <a:srgbClr val="12172B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17" name="Text 15"/>
          <p:cNvSpPr/>
          <p:nvPr/>
        </p:nvSpPr>
        <p:spPr>
          <a:xfrm>
            <a:off x="4343400" y="4160520"/>
            <a:ext cx="128016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B2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Event day</a:t>
            </a:r>
            <a:endParaRPr lang="en-US" sz="900" dirty="0"/>
          </a:p>
        </p:txBody>
      </p:sp>
      <p:sp>
        <p:nvSpPr>
          <p:cNvPr id="18" name="Text 16"/>
          <p:cNvSpPr/>
          <p:nvPr/>
        </p:nvSpPr>
        <p:spPr>
          <a:xfrm>
            <a:off x="868680" y="4663440"/>
            <a:ext cx="470916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ts val="1500"/>
              </a:lnSpc>
              <a:buNone/>
            </a:pPr>
            <a:r>
              <a:rPr lang="en-US" sz="115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Review final builds at a flagship hackathon and help pick the winners.</a:t>
            </a:r>
            <a:endParaRPr lang="en-US" sz="1150" dirty="0"/>
          </a:p>
        </p:txBody>
      </p:sp>
      <p:sp>
        <p:nvSpPr>
          <p:cNvPr id="19" name="Shape 17"/>
          <p:cNvSpPr/>
          <p:nvPr/>
        </p:nvSpPr>
        <p:spPr>
          <a:xfrm>
            <a:off x="6309360" y="3886200"/>
            <a:ext cx="5349240" cy="1691640"/>
          </a:xfrm>
          <a:prstGeom prst="roundRect">
            <a:avLst>
              <a:gd name="adj" fmla="val 4324"/>
            </a:avLst>
          </a:prstGeom>
          <a:solidFill>
            <a:srgbClr val="F6F4F1"/>
          </a:solidFill>
          <a:ln/>
          <a:effectLst>
            <a:outerShdw blurRad="101600" dist="38100" dir="54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IN"/>
          </a:p>
        </p:txBody>
      </p:sp>
      <p:sp>
        <p:nvSpPr>
          <p:cNvPr id="20" name="Text 18"/>
          <p:cNvSpPr/>
          <p:nvPr/>
        </p:nvSpPr>
        <p:spPr>
          <a:xfrm>
            <a:off x="6629400" y="4142232"/>
            <a:ext cx="37033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550" b="1" dirty="0">
                <a:solidFill>
                  <a:srgbClr val="1B1B23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Hackathon Mentor</a:t>
            </a:r>
            <a:endParaRPr lang="en-US" sz="1550" dirty="0"/>
          </a:p>
        </p:txBody>
      </p:sp>
      <p:sp>
        <p:nvSpPr>
          <p:cNvPr id="21" name="Shape 19"/>
          <p:cNvSpPr/>
          <p:nvPr/>
        </p:nvSpPr>
        <p:spPr>
          <a:xfrm>
            <a:off x="10104120" y="4160520"/>
            <a:ext cx="1280160" cy="347472"/>
          </a:xfrm>
          <a:prstGeom prst="roundRect">
            <a:avLst>
              <a:gd name="adj" fmla="val 50000"/>
            </a:avLst>
          </a:prstGeom>
          <a:solidFill>
            <a:srgbClr val="12172B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22" name="Text 20"/>
          <p:cNvSpPr/>
          <p:nvPr/>
        </p:nvSpPr>
        <p:spPr>
          <a:xfrm>
            <a:off x="10104120" y="4160520"/>
            <a:ext cx="128016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B2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Event weekend</a:t>
            </a:r>
            <a:endParaRPr lang="en-US" sz="900" dirty="0"/>
          </a:p>
        </p:txBody>
      </p:sp>
      <p:sp>
        <p:nvSpPr>
          <p:cNvPr id="23" name="Text 21"/>
          <p:cNvSpPr/>
          <p:nvPr/>
        </p:nvSpPr>
        <p:spPr>
          <a:xfrm>
            <a:off x="6629400" y="4663440"/>
            <a:ext cx="470916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ts val="1500"/>
              </a:lnSpc>
              <a:buNone/>
            </a:pPr>
            <a:r>
              <a:rPr lang="en-US" sz="115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Sit with teams during the build window and unblock them live.</a:t>
            </a:r>
            <a:endParaRPr lang="en-US" sz="1150" dirty="0"/>
          </a:p>
        </p:txBody>
      </p:sp>
      <p:sp>
        <p:nvSpPr>
          <p:cNvPr id="24" name="Shape 22"/>
          <p:cNvSpPr/>
          <p:nvPr/>
        </p:nvSpPr>
        <p:spPr>
          <a:xfrm>
            <a:off x="548640" y="5623560"/>
            <a:ext cx="11109960" cy="685800"/>
          </a:xfrm>
          <a:prstGeom prst="roundRect">
            <a:avLst>
              <a:gd name="adj" fmla="val 10667"/>
            </a:avLst>
          </a:prstGeom>
          <a:solidFill>
            <a:srgbClr val="12172B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25" name="Text 23"/>
          <p:cNvSpPr/>
          <p:nvPr/>
        </p:nvSpPr>
        <p:spPr>
          <a:xfrm>
            <a:off x="822960" y="5623560"/>
            <a:ext cx="1060704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FF6A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EARLY ACCESS  </a:t>
            </a:r>
            <a:r>
              <a:rPr lang="en-US" sz="1150" dirty="0">
                <a:solidFill>
                  <a:srgbClr val="C9CD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Mentors get first look at the AI APIs, cloud credits, and dev tools sponsors bring to Build Challenges.</a:t>
            </a:r>
            <a:endParaRPr lang="en-US" sz="1150" dirty="0"/>
          </a:p>
        </p:txBody>
      </p:sp>
      <p:sp>
        <p:nvSpPr>
          <p:cNvPr id="26" name="Text 24"/>
          <p:cNvSpPr/>
          <p:nvPr/>
        </p:nvSpPr>
        <p:spPr>
          <a:xfrm>
            <a:off x="457200" y="6473952"/>
            <a:ext cx="2743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EmberGround</a:t>
            </a:r>
            <a:endParaRPr lang="en-US" sz="900" dirty="0"/>
          </a:p>
        </p:txBody>
      </p:sp>
      <p:sp>
        <p:nvSpPr>
          <p:cNvPr id="27" name="Text 25"/>
          <p:cNvSpPr/>
          <p:nvPr/>
        </p:nvSpPr>
        <p:spPr>
          <a:xfrm>
            <a:off x="11277295" y="6473952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05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12172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84048"/>
            <a:ext cx="82296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200" b="1" kern="0" spc="200" dirty="0">
                <a:solidFill>
                  <a:srgbClr val="FF6A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YOUR REACH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548640" y="658368"/>
            <a:ext cx="105156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30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Speak Once. Reach the Whole Community.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548640" y="2011680"/>
            <a:ext cx="2606040" cy="1920240"/>
          </a:xfrm>
          <a:prstGeom prst="roundRect">
            <a:avLst>
              <a:gd name="adj" fmla="val 3810"/>
            </a:avLst>
          </a:prstGeom>
          <a:solidFill>
            <a:srgbClr val="1B2140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5" name="Text 3"/>
          <p:cNvSpPr/>
          <p:nvPr/>
        </p:nvSpPr>
        <p:spPr>
          <a:xfrm>
            <a:off x="731520" y="2331720"/>
            <a:ext cx="224028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200" b="1" dirty="0">
                <a:solidFill>
                  <a:srgbClr val="FF6A3D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340</a:t>
            </a:r>
            <a:endParaRPr lang="en-US" sz="3200" dirty="0"/>
          </a:p>
        </p:txBody>
      </p:sp>
      <p:sp>
        <p:nvSpPr>
          <p:cNvPr id="6" name="Text 4"/>
          <p:cNvSpPr/>
          <p:nvPr/>
        </p:nvSpPr>
        <p:spPr>
          <a:xfrm>
            <a:off x="777240" y="3154680"/>
            <a:ext cx="21488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ts val="1400"/>
              </a:lnSpc>
              <a:buNone/>
            </a:pPr>
            <a:r>
              <a:rPr lang="en-US" sz="1100" dirty="0">
                <a:solidFill>
                  <a:srgbClr val="C9CD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Students actively building</a:t>
            </a:r>
            <a:endParaRPr lang="en-US" sz="1100" dirty="0"/>
          </a:p>
        </p:txBody>
      </p:sp>
      <p:sp>
        <p:nvSpPr>
          <p:cNvPr id="7" name="Shape 5"/>
          <p:cNvSpPr/>
          <p:nvPr/>
        </p:nvSpPr>
        <p:spPr>
          <a:xfrm>
            <a:off x="3429000" y="2011680"/>
            <a:ext cx="2606040" cy="1920240"/>
          </a:xfrm>
          <a:prstGeom prst="roundRect">
            <a:avLst>
              <a:gd name="adj" fmla="val 3810"/>
            </a:avLst>
          </a:prstGeom>
          <a:solidFill>
            <a:srgbClr val="1B2140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8" name="Text 6"/>
          <p:cNvSpPr/>
          <p:nvPr/>
        </p:nvSpPr>
        <p:spPr>
          <a:xfrm>
            <a:off x="3611880" y="2331720"/>
            <a:ext cx="224028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200" b="1" dirty="0">
                <a:solidFill>
                  <a:srgbClr val="FF6A3D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120</a:t>
            </a:r>
            <a:endParaRPr lang="en-US" sz="3200" dirty="0"/>
          </a:p>
        </p:txBody>
      </p:sp>
      <p:sp>
        <p:nvSpPr>
          <p:cNvPr id="9" name="Text 7"/>
          <p:cNvSpPr/>
          <p:nvPr/>
        </p:nvSpPr>
        <p:spPr>
          <a:xfrm>
            <a:off x="3657600" y="3154680"/>
            <a:ext cx="21488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ts val="1400"/>
              </a:lnSpc>
              <a:buNone/>
            </a:pPr>
            <a:r>
              <a:rPr lang="en-US" sz="1100" dirty="0">
                <a:solidFill>
                  <a:srgbClr val="C9CD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Mentor sessions hosted</a:t>
            </a:r>
            <a:endParaRPr lang="en-US" sz="1100" dirty="0"/>
          </a:p>
        </p:txBody>
      </p:sp>
      <p:sp>
        <p:nvSpPr>
          <p:cNvPr id="10" name="Shape 8"/>
          <p:cNvSpPr/>
          <p:nvPr/>
        </p:nvSpPr>
        <p:spPr>
          <a:xfrm>
            <a:off x="6309360" y="2011680"/>
            <a:ext cx="2606040" cy="1920240"/>
          </a:xfrm>
          <a:prstGeom prst="roundRect">
            <a:avLst>
              <a:gd name="adj" fmla="val 3810"/>
            </a:avLst>
          </a:prstGeom>
          <a:solidFill>
            <a:srgbClr val="1B2140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11" name="Text 9"/>
          <p:cNvSpPr/>
          <p:nvPr/>
        </p:nvSpPr>
        <p:spPr>
          <a:xfrm>
            <a:off x="6492240" y="2331720"/>
            <a:ext cx="224028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200" b="1" dirty="0">
                <a:solidFill>
                  <a:srgbClr val="FF6A3D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89</a:t>
            </a:r>
            <a:endParaRPr lang="en-US" sz="3200" dirty="0"/>
          </a:p>
        </p:txBody>
      </p:sp>
      <p:sp>
        <p:nvSpPr>
          <p:cNvPr id="12" name="Text 10"/>
          <p:cNvSpPr/>
          <p:nvPr/>
        </p:nvSpPr>
        <p:spPr>
          <a:xfrm>
            <a:off x="6537960" y="3154680"/>
            <a:ext cx="21488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ts val="1400"/>
              </a:lnSpc>
              <a:buNone/>
            </a:pPr>
            <a:r>
              <a:rPr lang="en-US" sz="1100" dirty="0">
                <a:solidFill>
                  <a:srgbClr val="C9CD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Projects shipped through the platform</a:t>
            </a:r>
            <a:endParaRPr lang="en-US" sz="1100" dirty="0"/>
          </a:p>
        </p:txBody>
      </p:sp>
      <p:sp>
        <p:nvSpPr>
          <p:cNvPr id="13" name="Shape 11"/>
          <p:cNvSpPr/>
          <p:nvPr/>
        </p:nvSpPr>
        <p:spPr>
          <a:xfrm>
            <a:off x="9189720" y="2011680"/>
            <a:ext cx="2606040" cy="1920240"/>
          </a:xfrm>
          <a:prstGeom prst="roundRect">
            <a:avLst>
              <a:gd name="adj" fmla="val 3810"/>
            </a:avLst>
          </a:prstGeom>
          <a:solidFill>
            <a:srgbClr val="1B2140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14" name="Text 12"/>
          <p:cNvSpPr/>
          <p:nvPr/>
        </p:nvSpPr>
        <p:spPr>
          <a:xfrm>
            <a:off x="9372600" y="2331720"/>
            <a:ext cx="224028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200" b="1" dirty="0">
                <a:solidFill>
                  <a:srgbClr val="FF6A3D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4.8/5</a:t>
            </a:r>
            <a:endParaRPr lang="en-US" sz="3200" dirty="0"/>
          </a:p>
        </p:txBody>
      </p:sp>
      <p:sp>
        <p:nvSpPr>
          <p:cNvPr id="15" name="Text 13"/>
          <p:cNvSpPr/>
          <p:nvPr/>
        </p:nvSpPr>
        <p:spPr>
          <a:xfrm>
            <a:off x="9418320" y="3154680"/>
            <a:ext cx="21488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ts val="1400"/>
              </a:lnSpc>
              <a:buNone/>
            </a:pPr>
            <a:r>
              <a:rPr lang="en-US" sz="1100" dirty="0">
                <a:solidFill>
                  <a:srgbClr val="C9CD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Average session rating</a:t>
            </a:r>
            <a:endParaRPr lang="en-US" sz="1100" dirty="0"/>
          </a:p>
        </p:txBody>
      </p:sp>
      <p:sp>
        <p:nvSpPr>
          <p:cNvPr id="16" name="Text 14"/>
          <p:cNvSpPr/>
          <p:nvPr/>
        </p:nvSpPr>
        <p:spPr>
          <a:xfrm>
            <a:off x="548640" y="4343400"/>
            <a:ext cx="110642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ts val="1900"/>
              </a:lnSpc>
              <a:buNone/>
            </a:pPr>
            <a:r>
              <a:rPr lang="en-US" sz="1400" i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Every Office Hour, feature post, or hackathon session is promoted across our student community, blog, and social channels — with full credit to you.</a:t>
            </a:r>
            <a:endParaRPr lang="en-US" sz="1400" dirty="0"/>
          </a:p>
        </p:txBody>
      </p:sp>
      <p:sp>
        <p:nvSpPr>
          <p:cNvPr id="17" name="Shape 15"/>
          <p:cNvSpPr/>
          <p:nvPr/>
        </p:nvSpPr>
        <p:spPr>
          <a:xfrm>
            <a:off x="548640" y="5257800"/>
            <a:ext cx="11109960" cy="1051560"/>
          </a:xfrm>
          <a:prstGeom prst="roundRect">
            <a:avLst>
              <a:gd name="adj" fmla="val 6957"/>
            </a:avLst>
          </a:prstGeom>
          <a:solidFill>
            <a:srgbClr val="FF6A3D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18" name="Text 16"/>
          <p:cNvSpPr/>
          <p:nvPr/>
        </p:nvSpPr>
        <p:spPr>
          <a:xfrm>
            <a:off x="868680" y="5257800"/>
            <a:ext cx="10515600" cy="10515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B1B2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100% </a:t>
            </a:r>
            <a:r>
              <a:rPr lang="en-US" sz="1400" dirty="0">
                <a:solidFill>
                  <a:srgbClr val="1B1B2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month-over-month student growth since launch — your reach compounds every time you show up.</a:t>
            </a:r>
            <a:endParaRPr lang="en-US" sz="1400" dirty="0"/>
          </a:p>
        </p:txBody>
      </p:sp>
      <p:sp>
        <p:nvSpPr>
          <p:cNvPr id="19" name="Text 17"/>
          <p:cNvSpPr/>
          <p:nvPr/>
        </p:nvSpPr>
        <p:spPr>
          <a:xfrm>
            <a:off x="457200" y="6473952"/>
            <a:ext cx="2743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900" dirty="0">
                <a:solidFill>
                  <a:srgbClr val="C9CD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EmberGround</a:t>
            </a:r>
            <a:endParaRPr lang="en-US" sz="900" dirty="0"/>
          </a:p>
        </p:txBody>
      </p:sp>
      <p:sp>
        <p:nvSpPr>
          <p:cNvPr id="20" name="Text 18"/>
          <p:cNvSpPr/>
          <p:nvPr/>
        </p:nvSpPr>
        <p:spPr>
          <a:xfrm>
            <a:off x="11277295" y="6473952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C9CD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06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84048"/>
            <a:ext cx="82296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200" b="1" kern="0" spc="200" dirty="0">
                <a:solidFill>
                  <a:srgbClr val="FF6A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COMMUNITY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548640" y="658368"/>
            <a:ext cx="105156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3000" b="1" dirty="0">
                <a:solidFill>
                  <a:srgbClr val="1B1B23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You Won't Be Mentoring Alone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548640" y="1874520"/>
            <a:ext cx="3520440" cy="3566160"/>
          </a:xfrm>
          <a:prstGeom prst="roundRect">
            <a:avLst>
              <a:gd name="adj" fmla="val 2078"/>
            </a:avLst>
          </a:prstGeom>
          <a:solidFill>
            <a:srgbClr val="F6F4F1"/>
          </a:solidFill>
          <a:ln/>
          <a:effectLst>
            <a:outerShdw blurRad="101600" dist="38100" dir="54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IN"/>
          </a:p>
        </p:txBody>
      </p:sp>
      <p:sp>
        <p:nvSpPr>
          <p:cNvPr id="5" name="Shape 3"/>
          <p:cNvSpPr/>
          <p:nvPr/>
        </p:nvSpPr>
        <p:spPr>
          <a:xfrm>
            <a:off x="868680" y="2167128"/>
            <a:ext cx="457200" cy="64008"/>
          </a:xfrm>
          <a:prstGeom prst="rect">
            <a:avLst/>
          </a:prstGeom>
          <a:solidFill>
            <a:srgbClr val="FF6A3D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6" name="Text 4"/>
          <p:cNvSpPr/>
          <p:nvPr/>
        </p:nvSpPr>
        <p:spPr>
          <a:xfrm>
            <a:off x="868680" y="2286000"/>
            <a:ext cx="28803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1B1B23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Fellow Mentors</a:t>
            </a:r>
            <a:endParaRPr lang="en-US" sz="1600" dirty="0"/>
          </a:p>
        </p:txBody>
      </p:sp>
      <p:sp>
        <p:nvSpPr>
          <p:cNvPr id="7" name="Text 5"/>
          <p:cNvSpPr/>
          <p:nvPr/>
        </p:nvSpPr>
        <p:spPr>
          <a:xfrm>
            <a:off x="868680" y="2926080"/>
            <a:ext cx="2880360" cy="22860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lnSpc>
                <a:spcPts val="1500"/>
              </a:lnSpc>
              <a:spcAft>
                <a:spcPts val="1400"/>
              </a:spcAft>
              <a:buSzPct val="100000"/>
              <a:buChar char="•"/>
            </a:pPr>
            <a:r>
              <a:rPr lang="en-US" sz="115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Engineers from top tech companies already hosting sessions</a:t>
            </a:r>
            <a:endParaRPr lang="en-US" sz="1150" dirty="0"/>
          </a:p>
          <a:p>
            <a:pPr marL="342900" indent="-342900">
              <a:lnSpc>
                <a:spcPts val="1500"/>
              </a:lnSpc>
              <a:spcAft>
                <a:spcPts val="1400"/>
              </a:spcAft>
              <a:buSzPct val="100000"/>
              <a:buChar char="•"/>
            </a:pPr>
            <a:r>
              <a:rPr lang="en-US" sz="115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growing roster across AI/ML, backend, cloud, and frontend</a:t>
            </a:r>
            <a:endParaRPr lang="en-US" sz="1150" dirty="0"/>
          </a:p>
          <a:p>
            <a:pPr marL="342900" indent="-342900">
              <a:lnSpc>
                <a:spcPts val="1500"/>
              </a:lnSpc>
              <a:spcAft>
                <a:spcPts val="1400"/>
              </a:spcAft>
              <a:buSzPct val="100000"/>
              <a:buChar char="•"/>
            </a:pPr>
            <a:r>
              <a:rPr lang="en-US" sz="115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Shared calendar — pick slots that fit your schedule</a:t>
            </a:r>
            <a:endParaRPr lang="en-US" sz="1150" dirty="0"/>
          </a:p>
        </p:txBody>
      </p:sp>
      <p:sp>
        <p:nvSpPr>
          <p:cNvPr id="8" name="Shape 6"/>
          <p:cNvSpPr/>
          <p:nvPr/>
        </p:nvSpPr>
        <p:spPr>
          <a:xfrm>
            <a:off x="4389120" y="1874520"/>
            <a:ext cx="3520440" cy="3566160"/>
          </a:xfrm>
          <a:prstGeom prst="roundRect">
            <a:avLst>
              <a:gd name="adj" fmla="val 2078"/>
            </a:avLst>
          </a:prstGeom>
          <a:solidFill>
            <a:srgbClr val="12172B"/>
          </a:solidFill>
          <a:ln/>
          <a:effectLst>
            <a:outerShdw blurRad="101600" dist="38100" dir="54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IN"/>
          </a:p>
        </p:txBody>
      </p:sp>
      <p:sp>
        <p:nvSpPr>
          <p:cNvPr id="9" name="Shape 7"/>
          <p:cNvSpPr/>
          <p:nvPr/>
        </p:nvSpPr>
        <p:spPr>
          <a:xfrm>
            <a:off x="4709160" y="2167128"/>
            <a:ext cx="457200" cy="64008"/>
          </a:xfrm>
          <a:prstGeom prst="rect">
            <a:avLst/>
          </a:prstGeom>
          <a:solidFill>
            <a:srgbClr val="FFB25A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10" name="Text 8"/>
          <p:cNvSpPr/>
          <p:nvPr/>
        </p:nvSpPr>
        <p:spPr>
          <a:xfrm>
            <a:off x="4709160" y="2286000"/>
            <a:ext cx="28803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Founders &amp; Startups</a:t>
            </a:r>
            <a:endParaRPr lang="en-US" sz="1600" dirty="0"/>
          </a:p>
        </p:txBody>
      </p:sp>
      <p:sp>
        <p:nvSpPr>
          <p:cNvPr id="11" name="Text 9"/>
          <p:cNvSpPr/>
          <p:nvPr/>
        </p:nvSpPr>
        <p:spPr>
          <a:xfrm>
            <a:off x="4709160" y="2926080"/>
            <a:ext cx="2880360" cy="22860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lnSpc>
                <a:spcPts val="1500"/>
              </a:lnSpc>
              <a:spcAft>
                <a:spcPts val="1400"/>
              </a:spcAft>
              <a:buSzPct val="100000"/>
              <a:buChar char="•"/>
            </a:pPr>
            <a:r>
              <a:rPr lang="en-US" sz="1150" dirty="0">
                <a:solidFill>
                  <a:srgbClr val="C9CD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Early-stage founders sourcing talent and feedback</a:t>
            </a:r>
            <a:endParaRPr lang="en-US" sz="1150" dirty="0"/>
          </a:p>
          <a:p>
            <a:pPr marL="342900" indent="-342900">
              <a:lnSpc>
                <a:spcPts val="1500"/>
              </a:lnSpc>
              <a:spcAft>
                <a:spcPts val="1400"/>
              </a:spcAft>
              <a:buSzPct val="100000"/>
              <a:buChar char="•"/>
            </a:pPr>
            <a:r>
              <a:rPr lang="en-US" sz="1150" dirty="0">
                <a:solidFill>
                  <a:srgbClr val="C9CD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Sponsors providing dev tools for live Build Challenges</a:t>
            </a:r>
            <a:endParaRPr lang="en-US" sz="1150" dirty="0"/>
          </a:p>
          <a:p>
            <a:pPr marL="342900" indent="-342900">
              <a:lnSpc>
                <a:spcPts val="1500"/>
              </a:lnSpc>
              <a:spcAft>
                <a:spcPts val="1400"/>
              </a:spcAft>
              <a:buSzPct val="100000"/>
              <a:buChar char="•"/>
            </a:pPr>
            <a:r>
              <a:rPr lang="en-US" sz="1150" dirty="0">
                <a:solidFill>
                  <a:srgbClr val="C9CD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Direct intros when your network overlaps with theirs</a:t>
            </a:r>
            <a:endParaRPr lang="en-US" sz="1150" dirty="0"/>
          </a:p>
        </p:txBody>
      </p:sp>
      <p:sp>
        <p:nvSpPr>
          <p:cNvPr id="12" name="Shape 10"/>
          <p:cNvSpPr/>
          <p:nvPr/>
        </p:nvSpPr>
        <p:spPr>
          <a:xfrm>
            <a:off x="8229600" y="1874520"/>
            <a:ext cx="3520440" cy="3566160"/>
          </a:xfrm>
          <a:prstGeom prst="roundRect">
            <a:avLst>
              <a:gd name="adj" fmla="val 2078"/>
            </a:avLst>
          </a:prstGeom>
          <a:solidFill>
            <a:srgbClr val="F6F4F1"/>
          </a:solidFill>
          <a:ln/>
          <a:effectLst>
            <a:outerShdw blurRad="101600" dist="38100" dir="54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IN"/>
          </a:p>
        </p:txBody>
      </p:sp>
      <p:sp>
        <p:nvSpPr>
          <p:cNvPr id="13" name="Shape 11"/>
          <p:cNvSpPr/>
          <p:nvPr/>
        </p:nvSpPr>
        <p:spPr>
          <a:xfrm>
            <a:off x="8549640" y="2167128"/>
            <a:ext cx="457200" cy="64008"/>
          </a:xfrm>
          <a:prstGeom prst="rect">
            <a:avLst/>
          </a:prstGeom>
          <a:solidFill>
            <a:srgbClr val="FF6A3D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14" name="Text 12"/>
          <p:cNvSpPr/>
          <p:nvPr/>
        </p:nvSpPr>
        <p:spPr>
          <a:xfrm>
            <a:off x="8549640" y="2286000"/>
            <a:ext cx="28803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1B1B23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Motivated Students</a:t>
            </a:r>
            <a:endParaRPr lang="en-US" sz="1600" dirty="0"/>
          </a:p>
        </p:txBody>
      </p:sp>
      <p:sp>
        <p:nvSpPr>
          <p:cNvPr id="15" name="Text 13"/>
          <p:cNvSpPr/>
          <p:nvPr/>
        </p:nvSpPr>
        <p:spPr>
          <a:xfrm>
            <a:off x="8549640" y="2926080"/>
            <a:ext cx="2880360" cy="22860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lnSpc>
                <a:spcPts val="1500"/>
              </a:lnSpc>
              <a:spcAft>
                <a:spcPts val="1400"/>
              </a:spcAft>
              <a:buSzPct val="100000"/>
              <a:buChar char="•"/>
            </a:pPr>
            <a:r>
              <a:rPr lang="en-US" sz="115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Engineers from Tier-2/3 cities with real drive, less access</a:t>
            </a:r>
            <a:endParaRPr lang="en-US" sz="1150" dirty="0"/>
          </a:p>
          <a:p>
            <a:pPr marL="342900" indent="-342900">
              <a:lnSpc>
                <a:spcPts val="1500"/>
              </a:lnSpc>
              <a:spcAft>
                <a:spcPts val="1400"/>
              </a:spcAft>
              <a:buSzPct val="100000"/>
              <a:buChar char="•"/>
            </a:pPr>
            <a:r>
              <a:rPr lang="en-US" sz="115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Project-proven talent you get to meet before anyone else</a:t>
            </a:r>
            <a:endParaRPr lang="en-US" sz="1150" dirty="0"/>
          </a:p>
          <a:p>
            <a:pPr marL="342900" indent="-342900">
              <a:lnSpc>
                <a:spcPts val="1500"/>
              </a:lnSpc>
              <a:spcAft>
                <a:spcPts val="1400"/>
              </a:spcAft>
              <a:buSzPct val="100000"/>
              <a:buChar char="•"/>
            </a:pPr>
            <a:r>
              <a:rPr lang="en-US" sz="115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public portfolio trail so you can track who you mentored</a:t>
            </a:r>
            <a:endParaRPr lang="en-US" sz="1150" dirty="0"/>
          </a:p>
        </p:txBody>
      </p:sp>
      <p:sp>
        <p:nvSpPr>
          <p:cNvPr id="16" name="Text 14"/>
          <p:cNvSpPr/>
          <p:nvPr/>
        </p:nvSpPr>
        <p:spPr>
          <a:xfrm>
            <a:off x="457200" y="6473952"/>
            <a:ext cx="2743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EmberGround</a:t>
            </a:r>
            <a:endParaRPr lang="en-US" sz="900" dirty="0"/>
          </a:p>
        </p:txBody>
      </p:sp>
      <p:sp>
        <p:nvSpPr>
          <p:cNvPr id="17" name="Text 15"/>
          <p:cNvSpPr/>
          <p:nvPr/>
        </p:nvSpPr>
        <p:spPr>
          <a:xfrm>
            <a:off x="11277295" y="6473952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07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12172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-1828800" y="4114800"/>
            <a:ext cx="5486400" cy="5486400"/>
          </a:xfrm>
          <a:prstGeom prst="ellipse">
            <a:avLst/>
          </a:prstGeom>
          <a:solidFill>
            <a:srgbClr val="1B2140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3" name="Text 1"/>
          <p:cNvSpPr/>
          <p:nvPr/>
        </p:nvSpPr>
        <p:spPr>
          <a:xfrm>
            <a:off x="548640" y="384048"/>
            <a:ext cx="82296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200" b="1" kern="0" spc="200" dirty="0">
                <a:solidFill>
                  <a:srgbClr val="FF6A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ASK</a:t>
            </a:r>
            <a:endParaRPr lang="en-US" sz="1200" dirty="0"/>
          </a:p>
        </p:txBody>
      </p:sp>
      <p:sp>
        <p:nvSpPr>
          <p:cNvPr id="4" name="Text 2"/>
          <p:cNvSpPr/>
          <p:nvPr/>
        </p:nvSpPr>
        <p:spPr>
          <a:xfrm>
            <a:off x="548640" y="658368"/>
            <a:ext cx="105156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30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Let's Get You On the Calendar</a:t>
            </a:r>
            <a:endParaRPr lang="en-US" sz="3000" dirty="0"/>
          </a:p>
        </p:txBody>
      </p:sp>
      <p:sp>
        <p:nvSpPr>
          <p:cNvPr id="5" name="Text 3"/>
          <p:cNvSpPr/>
          <p:nvPr/>
        </p:nvSpPr>
        <p:spPr>
          <a:xfrm>
            <a:off x="548640" y="1737360"/>
            <a:ext cx="52120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kern="0" spc="100" dirty="0">
                <a:solidFill>
                  <a:srgbClr val="FF6A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WE NEED FROM YOU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548640" y="2148840"/>
            <a:ext cx="5212080" cy="2011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lnSpc>
                <a:spcPts val="1700"/>
              </a:lnSpc>
              <a:spcAft>
                <a:spcPts val="1000"/>
              </a:spcAft>
              <a:buSzPct val="100000"/>
              <a:buChar char="•"/>
            </a:pPr>
            <a:r>
              <a:rPr lang="en-US" sz="1250" dirty="0">
                <a:solidFill>
                  <a:srgbClr val="C9CD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30 minutes to pick a format — Office Hour, AMA, or hackathon slot</a:t>
            </a:r>
            <a:endParaRPr lang="en-US" sz="1250" dirty="0"/>
          </a:p>
          <a:p>
            <a:pPr marL="342900" indent="-342900">
              <a:lnSpc>
                <a:spcPts val="1700"/>
              </a:lnSpc>
              <a:spcAft>
                <a:spcPts val="1000"/>
              </a:spcAft>
              <a:buSzPct val="100000"/>
              <a:buChar char="•"/>
            </a:pPr>
            <a:r>
              <a:rPr lang="en-US" sz="1250" dirty="0">
                <a:solidFill>
                  <a:srgbClr val="C9CD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short bio and headshot for your speaker/mentor profile</a:t>
            </a:r>
            <a:endParaRPr lang="en-US" sz="1250" dirty="0"/>
          </a:p>
          <a:p>
            <a:pPr marL="342900" indent="-342900">
              <a:lnSpc>
                <a:spcPts val="1700"/>
              </a:lnSpc>
              <a:spcAft>
                <a:spcPts val="1000"/>
              </a:spcAft>
              <a:buSzPct val="100000"/>
              <a:buChar char="•"/>
            </a:pPr>
            <a:r>
              <a:rPr lang="en-US" sz="1250" dirty="0">
                <a:solidFill>
                  <a:srgbClr val="C9CD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Whatever time you can spare — one session is enough to start</a:t>
            </a:r>
            <a:endParaRPr lang="en-US" sz="1250" dirty="0"/>
          </a:p>
        </p:txBody>
      </p:sp>
      <p:sp>
        <p:nvSpPr>
          <p:cNvPr id="7" name="Text 5"/>
          <p:cNvSpPr/>
          <p:nvPr/>
        </p:nvSpPr>
        <p:spPr>
          <a:xfrm>
            <a:off x="6400800" y="1737360"/>
            <a:ext cx="52120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kern="0" spc="100" dirty="0">
                <a:solidFill>
                  <a:srgbClr val="FFB2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YOU GET IMMEDIATELY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6400800" y="2148840"/>
            <a:ext cx="5212080" cy="2011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lnSpc>
                <a:spcPts val="1600"/>
              </a:lnSpc>
              <a:spcAft>
                <a:spcPts val="800"/>
              </a:spcAft>
              <a:buSzPct val="100000"/>
              <a:buChar char="•"/>
            </a:pPr>
            <a:r>
              <a:rPr lang="en-US" sz="1250" dirty="0">
                <a:solidFill>
                  <a:srgbClr val="C9CD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mentor/speaker profile live on the platform</a:t>
            </a:r>
            <a:endParaRPr lang="en-US" sz="1250" dirty="0"/>
          </a:p>
          <a:p>
            <a:pPr marL="342900" indent="-342900">
              <a:lnSpc>
                <a:spcPts val="1600"/>
              </a:lnSpc>
              <a:spcAft>
                <a:spcPts val="800"/>
              </a:spcAft>
              <a:buSzPct val="100000"/>
              <a:buChar char="•"/>
            </a:pPr>
            <a:r>
              <a:rPr lang="en-US" sz="1250" dirty="0">
                <a:solidFill>
                  <a:srgbClr val="C9CD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Your first Office Hour or hackathon slot scheduled</a:t>
            </a:r>
            <a:endParaRPr lang="en-US" sz="1250" dirty="0"/>
          </a:p>
          <a:p>
            <a:pPr marL="342900" indent="-342900">
              <a:lnSpc>
                <a:spcPts val="1600"/>
              </a:lnSpc>
              <a:spcAft>
                <a:spcPts val="800"/>
              </a:spcAft>
              <a:buSzPct val="100000"/>
              <a:buChar char="•"/>
            </a:pPr>
            <a:r>
              <a:rPr lang="en-US" sz="1250" dirty="0">
                <a:solidFill>
                  <a:srgbClr val="C9CD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feature post drafted for your review</a:t>
            </a:r>
            <a:endParaRPr lang="en-US" sz="1250" dirty="0"/>
          </a:p>
          <a:p>
            <a:pPr marL="342900" indent="-342900">
              <a:lnSpc>
                <a:spcPts val="1600"/>
              </a:lnSpc>
              <a:spcAft>
                <a:spcPts val="800"/>
              </a:spcAft>
              <a:buSzPct val="100000"/>
              <a:buChar char="•"/>
            </a:pPr>
            <a:r>
              <a:rPr lang="en-US" sz="1250" dirty="0">
                <a:solidFill>
                  <a:srgbClr val="C9CD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Introductions to founders and sponsors in your domain</a:t>
            </a:r>
            <a:endParaRPr lang="en-US" sz="1250" dirty="0"/>
          </a:p>
        </p:txBody>
      </p:sp>
      <p:sp>
        <p:nvSpPr>
          <p:cNvPr id="9" name="Shape 7"/>
          <p:cNvSpPr/>
          <p:nvPr/>
        </p:nvSpPr>
        <p:spPr>
          <a:xfrm>
            <a:off x="548640" y="4526280"/>
            <a:ext cx="11109960" cy="868680"/>
          </a:xfrm>
          <a:prstGeom prst="roundRect">
            <a:avLst>
              <a:gd name="adj" fmla="val 10526"/>
            </a:avLst>
          </a:prstGeom>
          <a:solidFill>
            <a:srgbClr val="FF6A3D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10" name="Text 8"/>
          <p:cNvSpPr/>
          <p:nvPr/>
        </p:nvSpPr>
        <p:spPr>
          <a:xfrm>
            <a:off x="822960" y="4526280"/>
            <a:ext cx="10607040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900" b="1" i="1" dirty="0">
                <a:solidFill>
                  <a:srgbClr val="1B1B23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“Let's start with one session this month.”</a:t>
            </a:r>
            <a:endParaRPr lang="en-US" sz="1900" dirty="0"/>
          </a:p>
        </p:txBody>
      </p:sp>
      <p:sp>
        <p:nvSpPr>
          <p:cNvPr id="11" name="Shape 9"/>
          <p:cNvSpPr/>
          <p:nvPr/>
        </p:nvSpPr>
        <p:spPr>
          <a:xfrm>
            <a:off x="548640" y="5715000"/>
            <a:ext cx="11109960" cy="0"/>
          </a:xfrm>
          <a:prstGeom prst="line">
            <a:avLst/>
          </a:prstGeom>
          <a:noFill/>
          <a:ln w="12700">
            <a:solidFill>
              <a:srgbClr val="1B2140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12" name="Text 10"/>
          <p:cNvSpPr/>
          <p:nvPr/>
        </p:nvSpPr>
        <p:spPr>
          <a:xfrm>
            <a:off x="548640" y="5852160"/>
            <a:ext cx="45720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David Ibrahim</a:t>
            </a:r>
            <a:endParaRPr lang="en-US" sz="1400" dirty="0"/>
          </a:p>
        </p:txBody>
      </p:sp>
      <p:sp>
        <p:nvSpPr>
          <p:cNvPr id="13" name="Text 11"/>
          <p:cNvSpPr/>
          <p:nvPr/>
        </p:nvSpPr>
        <p:spPr>
          <a:xfrm>
            <a:off x="548640" y="6144768"/>
            <a:ext cx="4572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C9CD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Founder, EmberGround</a:t>
            </a:r>
            <a:endParaRPr lang="en-US" sz="1100" dirty="0"/>
          </a:p>
        </p:txBody>
      </p:sp>
      <p:sp>
        <p:nvSpPr>
          <p:cNvPr id="14" name="Text 12"/>
          <p:cNvSpPr/>
          <p:nvPr/>
        </p:nvSpPr>
        <p:spPr>
          <a:xfrm>
            <a:off x="5943600" y="5989320"/>
            <a:ext cx="5715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050" dirty="0">
                <a:solidFill>
                  <a:srgbClr val="C9CD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emberground.com  |  https://www.linkedin.com/in/dav-id-7b6160222/</a:t>
            </a:r>
            <a:endParaRPr lang="en-US" sz="105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741</Words>
  <Application>Microsoft Office PowerPoint</Application>
  <PresentationFormat>Widescreen</PresentationFormat>
  <Paragraphs>130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Cambria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Daud Dewan</cp:lastModifiedBy>
  <cp:revision>2</cp:revision>
  <dcterms:created xsi:type="dcterms:W3CDTF">2026-07-19T16:26:28Z</dcterms:created>
  <dcterms:modified xsi:type="dcterms:W3CDTF">2026-07-19T16:51:58Z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defa4170-0d19-0005-0004-bc88714345d2_Enabled">
    <vt:lpwstr>true</vt:lpwstr>
  </property>
  <property fmtid="{D5CDD505-2E9C-101B-9397-08002B2CF9AE}" pid="3" name="MSIP_Label_defa4170-0d19-0005-0004-bc88714345d2_SetDate">
    <vt:lpwstr>2026-07-19T16:51:58Z</vt:lpwstr>
  </property>
  <property fmtid="{D5CDD505-2E9C-101B-9397-08002B2CF9AE}" pid="4" name="MSIP_Label_defa4170-0d19-0005-0004-bc88714345d2_Method">
    <vt:lpwstr>Standard</vt:lpwstr>
  </property>
  <property fmtid="{D5CDD505-2E9C-101B-9397-08002B2CF9AE}" pid="5" name="MSIP_Label_defa4170-0d19-0005-0004-bc88714345d2_Name">
    <vt:lpwstr>defa4170-0d19-0005-0004-bc88714345d2</vt:lpwstr>
  </property>
  <property fmtid="{D5CDD505-2E9C-101B-9397-08002B2CF9AE}" pid="6" name="MSIP_Label_defa4170-0d19-0005-0004-bc88714345d2_SiteId">
    <vt:lpwstr>4bfc8473-b4f8-4a68-83c6-6b4fc5438261</vt:lpwstr>
  </property>
  <property fmtid="{D5CDD505-2E9C-101B-9397-08002B2CF9AE}" pid="7" name="MSIP_Label_defa4170-0d19-0005-0004-bc88714345d2_ActionId">
    <vt:lpwstr>e44881b5-e341-4bd1-a1ca-0c11bc8947f6</vt:lpwstr>
  </property>
  <property fmtid="{D5CDD505-2E9C-101B-9397-08002B2CF9AE}" pid="8" name="MSIP_Label_defa4170-0d19-0005-0004-bc88714345d2_ContentBits">
    <vt:lpwstr>0</vt:lpwstr>
  </property>
</Properties>
</file>